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6600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6600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BF0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2" y="0"/>
            <a:ext cx="9143365" cy="5135245"/>
          </a:xfrm>
          <a:custGeom>
            <a:avLst/>
            <a:gdLst/>
            <a:ahLst/>
            <a:cxnLst/>
            <a:rect l="l" t="t" r="r" b="b"/>
            <a:pathLst>
              <a:path w="9143365" h="5135245">
                <a:moveTo>
                  <a:pt x="9143238" y="186309"/>
                </a:moveTo>
                <a:lnTo>
                  <a:pt x="8924925" y="186309"/>
                </a:lnTo>
                <a:lnTo>
                  <a:pt x="8924925" y="0"/>
                </a:lnTo>
                <a:lnTo>
                  <a:pt x="8905875" y="0"/>
                </a:lnTo>
                <a:lnTo>
                  <a:pt x="8905875" y="186309"/>
                </a:lnTo>
                <a:lnTo>
                  <a:pt x="0" y="186309"/>
                </a:lnTo>
                <a:lnTo>
                  <a:pt x="0" y="205359"/>
                </a:lnTo>
                <a:lnTo>
                  <a:pt x="8905875" y="205359"/>
                </a:lnTo>
                <a:lnTo>
                  <a:pt x="8905875" y="5135118"/>
                </a:lnTo>
                <a:lnTo>
                  <a:pt x="8924925" y="5135118"/>
                </a:lnTo>
                <a:lnTo>
                  <a:pt x="8924925" y="205359"/>
                </a:lnTo>
                <a:lnTo>
                  <a:pt x="9143238" y="205359"/>
                </a:lnTo>
                <a:lnTo>
                  <a:pt x="9143238" y="186309"/>
                </a:lnTo>
                <a:close/>
              </a:path>
            </a:pathLst>
          </a:custGeom>
          <a:solidFill>
            <a:srgbClr val="7A7A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229108"/>
            <a:ext cx="488950" cy="2687320"/>
          </a:xfrm>
          <a:custGeom>
            <a:avLst/>
            <a:gdLst/>
            <a:ahLst/>
            <a:cxnLst/>
            <a:rect l="l" t="t" r="r" b="b"/>
            <a:pathLst>
              <a:path w="488950" h="2687320">
                <a:moveTo>
                  <a:pt x="0" y="2686806"/>
                </a:moveTo>
                <a:lnTo>
                  <a:pt x="24919" y="2656611"/>
                </a:lnTo>
                <a:lnTo>
                  <a:pt x="52610" y="2621565"/>
                </a:lnTo>
                <a:lnTo>
                  <a:pt x="79564" y="2585920"/>
                </a:lnTo>
                <a:lnTo>
                  <a:pt x="105769" y="2549688"/>
                </a:lnTo>
                <a:lnTo>
                  <a:pt x="131213" y="2512879"/>
                </a:lnTo>
                <a:lnTo>
                  <a:pt x="155884" y="2475506"/>
                </a:lnTo>
                <a:lnTo>
                  <a:pt x="179772" y="2437579"/>
                </a:lnTo>
                <a:lnTo>
                  <a:pt x="202864" y="2399111"/>
                </a:lnTo>
                <a:lnTo>
                  <a:pt x="225149" y="2360113"/>
                </a:lnTo>
                <a:lnTo>
                  <a:pt x="246615" y="2320597"/>
                </a:lnTo>
                <a:lnTo>
                  <a:pt x="267252" y="2280573"/>
                </a:lnTo>
                <a:lnTo>
                  <a:pt x="287047" y="2240054"/>
                </a:lnTo>
                <a:lnTo>
                  <a:pt x="305988" y="2199051"/>
                </a:lnTo>
                <a:lnTo>
                  <a:pt x="324066" y="2157576"/>
                </a:lnTo>
                <a:lnTo>
                  <a:pt x="341266" y="2115640"/>
                </a:lnTo>
                <a:lnTo>
                  <a:pt x="357580" y="2073254"/>
                </a:lnTo>
                <a:lnTo>
                  <a:pt x="372994" y="2030431"/>
                </a:lnTo>
                <a:lnTo>
                  <a:pt x="387497" y="1987182"/>
                </a:lnTo>
                <a:lnTo>
                  <a:pt x="401077" y="1943518"/>
                </a:lnTo>
                <a:lnTo>
                  <a:pt x="413724" y="1899451"/>
                </a:lnTo>
                <a:lnTo>
                  <a:pt x="425425" y="1854992"/>
                </a:lnTo>
                <a:lnTo>
                  <a:pt x="436170" y="1810154"/>
                </a:lnTo>
                <a:lnTo>
                  <a:pt x="445946" y="1764946"/>
                </a:lnTo>
                <a:lnTo>
                  <a:pt x="454741" y="1719382"/>
                </a:lnTo>
                <a:lnTo>
                  <a:pt x="462546" y="1673473"/>
                </a:lnTo>
                <a:lnTo>
                  <a:pt x="469347" y="1627229"/>
                </a:lnTo>
                <a:lnTo>
                  <a:pt x="475133" y="1580663"/>
                </a:lnTo>
                <a:lnTo>
                  <a:pt x="479893" y="1533787"/>
                </a:lnTo>
                <a:lnTo>
                  <a:pt x="483616" y="1486611"/>
                </a:lnTo>
                <a:lnTo>
                  <a:pt x="486289" y="1439147"/>
                </a:lnTo>
                <a:lnTo>
                  <a:pt x="487901" y="1391407"/>
                </a:lnTo>
                <a:lnTo>
                  <a:pt x="488442" y="1343403"/>
                </a:lnTo>
                <a:lnTo>
                  <a:pt x="487901" y="1295398"/>
                </a:lnTo>
                <a:lnTo>
                  <a:pt x="486289" y="1247658"/>
                </a:lnTo>
                <a:lnTo>
                  <a:pt x="483616" y="1200195"/>
                </a:lnTo>
                <a:lnTo>
                  <a:pt x="479893" y="1153019"/>
                </a:lnTo>
                <a:lnTo>
                  <a:pt x="475133" y="1106142"/>
                </a:lnTo>
                <a:lnTo>
                  <a:pt x="469347" y="1059576"/>
                </a:lnTo>
                <a:lnTo>
                  <a:pt x="462546" y="1013333"/>
                </a:lnTo>
                <a:lnTo>
                  <a:pt x="454741" y="967423"/>
                </a:lnTo>
                <a:lnTo>
                  <a:pt x="445946" y="921859"/>
                </a:lnTo>
                <a:lnTo>
                  <a:pt x="436170" y="876652"/>
                </a:lnTo>
                <a:lnTo>
                  <a:pt x="425425" y="831813"/>
                </a:lnTo>
                <a:lnTo>
                  <a:pt x="413724" y="787354"/>
                </a:lnTo>
                <a:lnTo>
                  <a:pt x="401077" y="743287"/>
                </a:lnTo>
                <a:lnTo>
                  <a:pt x="387497" y="699623"/>
                </a:lnTo>
                <a:lnTo>
                  <a:pt x="372994" y="656374"/>
                </a:lnTo>
                <a:lnTo>
                  <a:pt x="357580" y="613551"/>
                </a:lnTo>
                <a:lnTo>
                  <a:pt x="341266" y="571166"/>
                </a:lnTo>
                <a:lnTo>
                  <a:pt x="324066" y="529230"/>
                </a:lnTo>
                <a:lnTo>
                  <a:pt x="305988" y="487754"/>
                </a:lnTo>
                <a:lnTo>
                  <a:pt x="287047" y="446751"/>
                </a:lnTo>
                <a:lnTo>
                  <a:pt x="267252" y="406232"/>
                </a:lnTo>
                <a:lnTo>
                  <a:pt x="246615" y="366209"/>
                </a:lnTo>
                <a:lnTo>
                  <a:pt x="225149" y="326692"/>
                </a:lnTo>
                <a:lnTo>
                  <a:pt x="202864" y="287694"/>
                </a:lnTo>
                <a:lnTo>
                  <a:pt x="179772" y="249226"/>
                </a:lnTo>
                <a:lnTo>
                  <a:pt x="155884" y="211300"/>
                </a:lnTo>
                <a:lnTo>
                  <a:pt x="131213" y="173926"/>
                </a:lnTo>
                <a:lnTo>
                  <a:pt x="105769" y="137118"/>
                </a:lnTo>
                <a:lnTo>
                  <a:pt x="79564" y="100885"/>
                </a:lnTo>
                <a:lnTo>
                  <a:pt x="52610" y="65240"/>
                </a:lnTo>
                <a:lnTo>
                  <a:pt x="24919" y="30195"/>
                </a:lnTo>
                <a:lnTo>
                  <a:pt x="0" y="0"/>
                </a:lnTo>
              </a:path>
            </a:pathLst>
          </a:custGeom>
          <a:ln w="19050">
            <a:solidFill>
              <a:srgbClr val="EDC0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457" y="4625149"/>
            <a:ext cx="161925" cy="1619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417" y="784669"/>
            <a:ext cx="236601" cy="2366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9189" y="4780597"/>
            <a:ext cx="160400" cy="16192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20121" y="4932997"/>
            <a:ext cx="87249" cy="8724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8533" y="1840801"/>
            <a:ext cx="87249" cy="8724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1933" y="3607117"/>
            <a:ext cx="160400" cy="160400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2141999" y="4928615"/>
            <a:ext cx="563880" cy="215265"/>
          </a:xfrm>
          <a:custGeom>
            <a:avLst/>
            <a:gdLst/>
            <a:ahLst/>
            <a:cxnLst/>
            <a:rect l="l" t="t" r="r" b="b"/>
            <a:pathLst>
              <a:path w="563880" h="215264">
                <a:moveTo>
                  <a:pt x="281922" y="0"/>
                </a:moveTo>
                <a:lnTo>
                  <a:pt x="234329" y="3839"/>
                </a:lnTo>
                <a:lnTo>
                  <a:pt x="189184" y="14956"/>
                </a:lnTo>
                <a:lnTo>
                  <a:pt x="147089" y="32745"/>
                </a:lnTo>
                <a:lnTo>
                  <a:pt x="108650" y="56603"/>
                </a:lnTo>
                <a:lnTo>
                  <a:pt x="74468" y="85925"/>
                </a:lnTo>
                <a:lnTo>
                  <a:pt x="45148" y="120109"/>
                </a:lnTo>
                <a:lnTo>
                  <a:pt x="21292" y="158549"/>
                </a:lnTo>
                <a:lnTo>
                  <a:pt x="3506" y="200642"/>
                </a:lnTo>
                <a:lnTo>
                  <a:pt x="0" y="214883"/>
                </a:lnTo>
                <a:lnTo>
                  <a:pt x="563845" y="214883"/>
                </a:lnTo>
                <a:lnTo>
                  <a:pt x="542552" y="158549"/>
                </a:lnTo>
                <a:lnTo>
                  <a:pt x="518697" y="120109"/>
                </a:lnTo>
                <a:lnTo>
                  <a:pt x="489377" y="85925"/>
                </a:lnTo>
                <a:lnTo>
                  <a:pt x="455195" y="56603"/>
                </a:lnTo>
                <a:lnTo>
                  <a:pt x="416755" y="32745"/>
                </a:lnTo>
                <a:lnTo>
                  <a:pt x="374661" y="14956"/>
                </a:lnTo>
                <a:lnTo>
                  <a:pt x="329515" y="3839"/>
                </a:lnTo>
                <a:lnTo>
                  <a:pt x="281922" y="0"/>
                </a:lnTo>
                <a:close/>
              </a:path>
            </a:pathLst>
          </a:custGeom>
          <a:solidFill>
            <a:srgbClr val="EDC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2141999" y="4928615"/>
            <a:ext cx="563880" cy="215265"/>
          </a:xfrm>
          <a:custGeom>
            <a:avLst/>
            <a:gdLst/>
            <a:ahLst/>
            <a:cxnLst/>
            <a:rect l="l" t="t" r="r" b="b"/>
            <a:pathLst>
              <a:path w="563880" h="215264">
                <a:moveTo>
                  <a:pt x="0" y="214883"/>
                </a:moveTo>
                <a:lnTo>
                  <a:pt x="21292" y="158549"/>
                </a:lnTo>
                <a:lnTo>
                  <a:pt x="45148" y="120109"/>
                </a:lnTo>
                <a:lnTo>
                  <a:pt x="74468" y="85925"/>
                </a:lnTo>
                <a:lnTo>
                  <a:pt x="108650" y="56603"/>
                </a:lnTo>
                <a:lnTo>
                  <a:pt x="147089" y="32745"/>
                </a:lnTo>
                <a:lnTo>
                  <a:pt x="189184" y="14956"/>
                </a:lnTo>
                <a:lnTo>
                  <a:pt x="234329" y="3839"/>
                </a:lnTo>
                <a:lnTo>
                  <a:pt x="281922" y="0"/>
                </a:lnTo>
                <a:lnTo>
                  <a:pt x="329515" y="3839"/>
                </a:lnTo>
                <a:lnTo>
                  <a:pt x="374661" y="14956"/>
                </a:lnTo>
                <a:lnTo>
                  <a:pt x="416755" y="32745"/>
                </a:lnTo>
                <a:lnTo>
                  <a:pt x="455195" y="56603"/>
                </a:lnTo>
                <a:lnTo>
                  <a:pt x="489377" y="85925"/>
                </a:lnTo>
                <a:lnTo>
                  <a:pt x="518697" y="120109"/>
                </a:lnTo>
                <a:lnTo>
                  <a:pt x="542552" y="158549"/>
                </a:lnTo>
                <a:lnTo>
                  <a:pt x="560339" y="200642"/>
                </a:lnTo>
                <a:lnTo>
                  <a:pt x="563845" y="214883"/>
                </a:lnTo>
              </a:path>
            </a:pathLst>
          </a:custGeom>
          <a:ln w="9524">
            <a:solidFill>
              <a:srgbClr val="EDC0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3540" y="1186433"/>
            <a:ext cx="4058285" cy="3227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77409" y="1251584"/>
            <a:ext cx="3372484" cy="3014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BF0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514348" y="0"/>
            <a:ext cx="2202815" cy="313690"/>
          </a:xfrm>
          <a:custGeom>
            <a:avLst/>
            <a:gdLst/>
            <a:ahLst/>
            <a:cxnLst/>
            <a:rect l="l" t="t" r="r" b="b"/>
            <a:pathLst>
              <a:path w="2202815" h="313690">
                <a:moveTo>
                  <a:pt x="2202671" y="0"/>
                </a:moveTo>
                <a:lnTo>
                  <a:pt x="2157044" y="27601"/>
                </a:lnTo>
                <a:lnTo>
                  <a:pt x="2118046" y="49886"/>
                </a:lnTo>
                <a:lnTo>
                  <a:pt x="2078529" y="71353"/>
                </a:lnTo>
                <a:lnTo>
                  <a:pt x="2038506" y="91990"/>
                </a:lnTo>
                <a:lnTo>
                  <a:pt x="1997987" y="111785"/>
                </a:lnTo>
                <a:lnTo>
                  <a:pt x="1956984" y="130727"/>
                </a:lnTo>
                <a:lnTo>
                  <a:pt x="1915509" y="148804"/>
                </a:lnTo>
                <a:lnTo>
                  <a:pt x="1873572" y="166005"/>
                </a:lnTo>
                <a:lnTo>
                  <a:pt x="1831187" y="182318"/>
                </a:lnTo>
                <a:lnTo>
                  <a:pt x="1788364" y="197732"/>
                </a:lnTo>
                <a:lnTo>
                  <a:pt x="1745115" y="212235"/>
                </a:lnTo>
                <a:lnTo>
                  <a:pt x="1701451" y="225816"/>
                </a:lnTo>
                <a:lnTo>
                  <a:pt x="1657384" y="238463"/>
                </a:lnTo>
                <a:lnTo>
                  <a:pt x="1612925" y="250165"/>
                </a:lnTo>
                <a:lnTo>
                  <a:pt x="1568086" y="260909"/>
                </a:lnTo>
                <a:lnTo>
                  <a:pt x="1522879" y="270685"/>
                </a:lnTo>
                <a:lnTo>
                  <a:pt x="1477315" y="279481"/>
                </a:lnTo>
                <a:lnTo>
                  <a:pt x="1431405" y="287285"/>
                </a:lnTo>
                <a:lnTo>
                  <a:pt x="1385162" y="294087"/>
                </a:lnTo>
                <a:lnTo>
                  <a:pt x="1338596" y="299873"/>
                </a:lnTo>
                <a:lnTo>
                  <a:pt x="1291719" y="304633"/>
                </a:lnTo>
                <a:lnTo>
                  <a:pt x="1244543" y="308356"/>
                </a:lnTo>
                <a:lnTo>
                  <a:pt x="1197080" y="311029"/>
                </a:lnTo>
                <a:lnTo>
                  <a:pt x="1149340" y="312641"/>
                </a:lnTo>
                <a:lnTo>
                  <a:pt x="1101335" y="313182"/>
                </a:lnTo>
                <a:lnTo>
                  <a:pt x="1053331" y="312641"/>
                </a:lnTo>
                <a:lnTo>
                  <a:pt x="1005591" y="311029"/>
                </a:lnTo>
                <a:lnTo>
                  <a:pt x="958127" y="308356"/>
                </a:lnTo>
                <a:lnTo>
                  <a:pt x="910951" y="304633"/>
                </a:lnTo>
                <a:lnTo>
                  <a:pt x="864075" y="299873"/>
                </a:lnTo>
                <a:lnTo>
                  <a:pt x="817509" y="294087"/>
                </a:lnTo>
                <a:lnTo>
                  <a:pt x="771265" y="287285"/>
                </a:lnTo>
                <a:lnTo>
                  <a:pt x="725356" y="279481"/>
                </a:lnTo>
                <a:lnTo>
                  <a:pt x="679792" y="270685"/>
                </a:lnTo>
                <a:lnTo>
                  <a:pt x="634584" y="260909"/>
                </a:lnTo>
                <a:lnTo>
                  <a:pt x="589746" y="250165"/>
                </a:lnTo>
                <a:lnTo>
                  <a:pt x="545287" y="238463"/>
                </a:lnTo>
                <a:lnTo>
                  <a:pt x="501220" y="225816"/>
                </a:lnTo>
                <a:lnTo>
                  <a:pt x="457556" y="212235"/>
                </a:lnTo>
                <a:lnTo>
                  <a:pt x="414307" y="197732"/>
                </a:lnTo>
                <a:lnTo>
                  <a:pt x="371484" y="182318"/>
                </a:lnTo>
                <a:lnTo>
                  <a:pt x="329098" y="166005"/>
                </a:lnTo>
                <a:lnTo>
                  <a:pt x="287162" y="148804"/>
                </a:lnTo>
                <a:lnTo>
                  <a:pt x="245687" y="130727"/>
                </a:lnTo>
                <a:lnTo>
                  <a:pt x="204684" y="111785"/>
                </a:lnTo>
                <a:lnTo>
                  <a:pt x="164165" y="91990"/>
                </a:lnTo>
                <a:lnTo>
                  <a:pt x="124141" y="71353"/>
                </a:lnTo>
                <a:lnTo>
                  <a:pt x="84625" y="49886"/>
                </a:lnTo>
                <a:lnTo>
                  <a:pt x="45627" y="27601"/>
                </a:lnTo>
                <a:lnTo>
                  <a:pt x="7159" y="4509"/>
                </a:lnTo>
                <a:lnTo>
                  <a:pt x="0" y="0"/>
                </a:lnTo>
              </a:path>
            </a:pathLst>
          </a:custGeom>
          <a:ln w="19050">
            <a:solidFill>
              <a:srgbClr val="EDC0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49" y="761"/>
            <a:ext cx="9143365" cy="5142865"/>
          </a:xfrm>
          <a:custGeom>
            <a:avLst/>
            <a:gdLst/>
            <a:ahLst/>
            <a:cxnLst/>
            <a:rect l="l" t="t" r="r" b="b"/>
            <a:pathLst>
              <a:path w="9143365" h="5142865">
                <a:moveTo>
                  <a:pt x="9143251" y="4931283"/>
                </a:moveTo>
                <a:lnTo>
                  <a:pt x="239661" y="4931283"/>
                </a:lnTo>
                <a:lnTo>
                  <a:pt x="239661" y="0"/>
                </a:lnTo>
                <a:lnTo>
                  <a:pt x="220611" y="0"/>
                </a:lnTo>
                <a:lnTo>
                  <a:pt x="220611" y="4931283"/>
                </a:lnTo>
                <a:lnTo>
                  <a:pt x="0" y="4931283"/>
                </a:lnTo>
                <a:lnTo>
                  <a:pt x="0" y="4950333"/>
                </a:lnTo>
                <a:lnTo>
                  <a:pt x="220611" y="4950333"/>
                </a:lnTo>
                <a:lnTo>
                  <a:pt x="220611" y="5142738"/>
                </a:lnTo>
                <a:lnTo>
                  <a:pt x="239661" y="5142738"/>
                </a:lnTo>
                <a:lnTo>
                  <a:pt x="239661" y="4950333"/>
                </a:lnTo>
                <a:lnTo>
                  <a:pt x="9143251" y="4950333"/>
                </a:lnTo>
                <a:lnTo>
                  <a:pt x="9143251" y="4931283"/>
                </a:lnTo>
                <a:close/>
              </a:path>
            </a:pathLst>
          </a:custGeom>
          <a:solidFill>
            <a:srgbClr val="7A7A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784335" y="198119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75438" y="0"/>
                </a:moveTo>
                <a:lnTo>
                  <a:pt x="46077" y="5929"/>
                </a:lnTo>
                <a:lnTo>
                  <a:pt x="22098" y="22098"/>
                </a:lnTo>
                <a:lnTo>
                  <a:pt x="5929" y="46077"/>
                </a:lnTo>
                <a:lnTo>
                  <a:pt x="0" y="75437"/>
                </a:lnTo>
                <a:lnTo>
                  <a:pt x="5929" y="104798"/>
                </a:lnTo>
                <a:lnTo>
                  <a:pt x="22098" y="128777"/>
                </a:lnTo>
                <a:lnTo>
                  <a:pt x="46077" y="144946"/>
                </a:lnTo>
                <a:lnTo>
                  <a:pt x="75438" y="150875"/>
                </a:lnTo>
                <a:lnTo>
                  <a:pt x="104798" y="144946"/>
                </a:lnTo>
                <a:lnTo>
                  <a:pt x="128778" y="128777"/>
                </a:lnTo>
                <a:lnTo>
                  <a:pt x="144946" y="104798"/>
                </a:lnTo>
                <a:lnTo>
                  <a:pt x="150875" y="75437"/>
                </a:lnTo>
                <a:lnTo>
                  <a:pt x="144946" y="46077"/>
                </a:lnTo>
                <a:lnTo>
                  <a:pt x="128777" y="22098"/>
                </a:lnTo>
                <a:lnTo>
                  <a:pt x="104798" y="5929"/>
                </a:lnTo>
                <a:lnTo>
                  <a:pt x="75438" y="0"/>
                </a:lnTo>
                <a:close/>
              </a:path>
            </a:pathLst>
          </a:custGeom>
          <a:solidFill>
            <a:srgbClr val="EDC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784335" y="198119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150875" y="75437"/>
                </a:moveTo>
                <a:lnTo>
                  <a:pt x="144946" y="104798"/>
                </a:lnTo>
                <a:lnTo>
                  <a:pt x="128778" y="128777"/>
                </a:lnTo>
                <a:lnTo>
                  <a:pt x="104798" y="144946"/>
                </a:lnTo>
                <a:lnTo>
                  <a:pt x="75438" y="150875"/>
                </a:lnTo>
                <a:lnTo>
                  <a:pt x="46077" y="144946"/>
                </a:lnTo>
                <a:lnTo>
                  <a:pt x="22098" y="128777"/>
                </a:lnTo>
                <a:lnTo>
                  <a:pt x="5929" y="104798"/>
                </a:lnTo>
                <a:lnTo>
                  <a:pt x="0" y="75437"/>
                </a:lnTo>
                <a:lnTo>
                  <a:pt x="5929" y="46077"/>
                </a:lnTo>
                <a:lnTo>
                  <a:pt x="22098" y="22098"/>
                </a:lnTo>
                <a:lnTo>
                  <a:pt x="46077" y="5929"/>
                </a:lnTo>
                <a:lnTo>
                  <a:pt x="75438" y="0"/>
                </a:lnTo>
                <a:lnTo>
                  <a:pt x="104798" y="5929"/>
                </a:lnTo>
                <a:lnTo>
                  <a:pt x="128777" y="22098"/>
                </a:lnTo>
                <a:lnTo>
                  <a:pt x="144946" y="46077"/>
                </a:lnTo>
                <a:lnTo>
                  <a:pt x="150875" y="75437"/>
                </a:lnTo>
                <a:close/>
              </a:path>
            </a:pathLst>
          </a:custGeom>
          <a:ln w="9525">
            <a:solidFill>
              <a:srgbClr val="EDC0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9573" y="3060001"/>
            <a:ext cx="236600" cy="23507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7673" y="3896677"/>
            <a:ext cx="160400" cy="16040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2793" y="229933"/>
            <a:ext cx="87249" cy="8724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8784335" y="198119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75438" y="0"/>
                </a:moveTo>
                <a:lnTo>
                  <a:pt x="46077" y="5929"/>
                </a:lnTo>
                <a:lnTo>
                  <a:pt x="22098" y="22098"/>
                </a:lnTo>
                <a:lnTo>
                  <a:pt x="5929" y="46077"/>
                </a:lnTo>
                <a:lnTo>
                  <a:pt x="0" y="75437"/>
                </a:lnTo>
                <a:lnTo>
                  <a:pt x="5929" y="104798"/>
                </a:lnTo>
                <a:lnTo>
                  <a:pt x="22098" y="128777"/>
                </a:lnTo>
                <a:lnTo>
                  <a:pt x="46077" y="144946"/>
                </a:lnTo>
                <a:lnTo>
                  <a:pt x="75438" y="150875"/>
                </a:lnTo>
                <a:lnTo>
                  <a:pt x="104798" y="144946"/>
                </a:lnTo>
                <a:lnTo>
                  <a:pt x="128778" y="128777"/>
                </a:lnTo>
                <a:lnTo>
                  <a:pt x="144946" y="104798"/>
                </a:lnTo>
                <a:lnTo>
                  <a:pt x="150875" y="75437"/>
                </a:lnTo>
                <a:lnTo>
                  <a:pt x="144946" y="46077"/>
                </a:lnTo>
                <a:lnTo>
                  <a:pt x="128777" y="22098"/>
                </a:lnTo>
                <a:lnTo>
                  <a:pt x="104798" y="5929"/>
                </a:lnTo>
                <a:lnTo>
                  <a:pt x="75438" y="0"/>
                </a:lnTo>
                <a:close/>
              </a:path>
            </a:pathLst>
          </a:custGeom>
          <a:solidFill>
            <a:srgbClr val="EDC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784335" y="198119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150875" y="75437"/>
                </a:moveTo>
                <a:lnTo>
                  <a:pt x="144946" y="104798"/>
                </a:lnTo>
                <a:lnTo>
                  <a:pt x="128778" y="128777"/>
                </a:lnTo>
                <a:lnTo>
                  <a:pt x="104798" y="144946"/>
                </a:lnTo>
                <a:lnTo>
                  <a:pt x="75438" y="150875"/>
                </a:lnTo>
                <a:lnTo>
                  <a:pt x="46077" y="144946"/>
                </a:lnTo>
                <a:lnTo>
                  <a:pt x="22098" y="128777"/>
                </a:lnTo>
                <a:lnTo>
                  <a:pt x="5929" y="104798"/>
                </a:lnTo>
                <a:lnTo>
                  <a:pt x="0" y="75437"/>
                </a:lnTo>
                <a:lnTo>
                  <a:pt x="5929" y="46077"/>
                </a:lnTo>
                <a:lnTo>
                  <a:pt x="22098" y="22098"/>
                </a:lnTo>
                <a:lnTo>
                  <a:pt x="46077" y="5929"/>
                </a:lnTo>
                <a:lnTo>
                  <a:pt x="75438" y="0"/>
                </a:lnTo>
                <a:lnTo>
                  <a:pt x="104798" y="5929"/>
                </a:lnTo>
                <a:lnTo>
                  <a:pt x="128777" y="22098"/>
                </a:lnTo>
                <a:lnTo>
                  <a:pt x="144946" y="46077"/>
                </a:lnTo>
                <a:lnTo>
                  <a:pt x="150875" y="75437"/>
                </a:lnTo>
                <a:close/>
              </a:path>
            </a:pathLst>
          </a:custGeom>
          <a:ln w="9525">
            <a:solidFill>
              <a:srgbClr val="EDC0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2053" y="155257"/>
            <a:ext cx="236600" cy="23660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909" y="4047553"/>
            <a:ext cx="160401" cy="161925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79573" y="4320349"/>
            <a:ext cx="87249" cy="872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BF0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3118" y="223265"/>
            <a:ext cx="8417763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139" y="1533855"/>
            <a:ext cx="5183505" cy="2464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6600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jp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90.png"/><Relationship Id="rId5" Type="http://schemas.openxmlformats.org/officeDocument/2006/relationships/image" Target="../media/image10.png"/><Relationship Id="rId10" Type="http://schemas.openxmlformats.org/officeDocument/2006/relationships/image" Target="../media/image89.png"/><Relationship Id="rId4" Type="http://schemas.openxmlformats.org/officeDocument/2006/relationships/image" Target="../media/image9.png"/><Relationship Id="rId9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94.jpg"/><Relationship Id="rId5" Type="http://schemas.openxmlformats.org/officeDocument/2006/relationships/image" Target="../media/image10.png"/><Relationship Id="rId10" Type="http://schemas.openxmlformats.org/officeDocument/2006/relationships/image" Target="../media/image93.png"/><Relationship Id="rId4" Type="http://schemas.openxmlformats.org/officeDocument/2006/relationships/image" Target="../media/image9.png"/><Relationship Id="rId9" Type="http://schemas.openxmlformats.org/officeDocument/2006/relationships/image" Target="../media/image9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jp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8762"/>
            <a:ext cx="9149080" cy="5162550"/>
            <a:chOff x="0" y="-8762"/>
            <a:chExt cx="9149080" cy="5162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2890" y="762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0"/>
                  </a:moveTo>
                  <a:lnTo>
                    <a:pt x="0" y="5143499"/>
                  </a:lnTo>
                </a:path>
              </a:pathLst>
            </a:custGeom>
            <a:ln w="19050">
              <a:solidFill>
                <a:srgbClr val="7A7A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928996"/>
              <a:ext cx="9144000" cy="19050"/>
            </a:xfrm>
            <a:custGeom>
              <a:avLst/>
              <a:gdLst/>
              <a:ahLst/>
              <a:cxnLst/>
              <a:rect l="l" t="t" r="r" b="b"/>
              <a:pathLst>
                <a:path w="9144000" h="19050">
                  <a:moveTo>
                    <a:pt x="0" y="0"/>
                  </a:moveTo>
                  <a:lnTo>
                    <a:pt x="0" y="19049"/>
                  </a:lnTo>
                  <a:lnTo>
                    <a:pt x="9144000" y="1904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7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81288" y="3715512"/>
              <a:ext cx="363220" cy="586740"/>
            </a:xfrm>
            <a:custGeom>
              <a:avLst/>
              <a:gdLst/>
              <a:ahLst/>
              <a:cxnLst/>
              <a:rect l="l" t="t" r="r" b="b"/>
              <a:pathLst>
                <a:path w="363220" h="586739">
                  <a:moveTo>
                    <a:pt x="293369" y="0"/>
                  </a:moveTo>
                  <a:lnTo>
                    <a:pt x="245777" y="3838"/>
                  </a:lnTo>
                  <a:lnTo>
                    <a:pt x="200631" y="14953"/>
                  </a:lnTo>
                  <a:lnTo>
                    <a:pt x="158537" y="32740"/>
                  </a:lnTo>
                  <a:lnTo>
                    <a:pt x="120097" y="56595"/>
                  </a:lnTo>
                  <a:lnTo>
                    <a:pt x="85915" y="85915"/>
                  </a:lnTo>
                  <a:lnTo>
                    <a:pt x="56595" y="120097"/>
                  </a:lnTo>
                  <a:lnTo>
                    <a:pt x="32740" y="158537"/>
                  </a:lnTo>
                  <a:lnTo>
                    <a:pt x="14953" y="200631"/>
                  </a:lnTo>
                  <a:lnTo>
                    <a:pt x="3838" y="245777"/>
                  </a:lnTo>
                  <a:lnTo>
                    <a:pt x="0" y="293369"/>
                  </a:lnTo>
                  <a:lnTo>
                    <a:pt x="3838" y="340956"/>
                  </a:lnTo>
                  <a:lnTo>
                    <a:pt x="14953" y="386098"/>
                  </a:lnTo>
                  <a:lnTo>
                    <a:pt x="32740" y="428191"/>
                  </a:lnTo>
                  <a:lnTo>
                    <a:pt x="56595" y="466631"/>
                  </a:lnTo>
                  <a:lnTo>
                    <a:pt x="85915" y="500814"/>
                  </a:lnTo>
                  <a:lnTo>
                    <a:pt x="120097" y="530137"/>
                  </a:lnTo>
                  <a:lnTo>
                    <a:pt x="158537" y="553995"/>
                  </a:lnTo>
                  <a:lnTo>
                    <a:pt x="200631" y="571784"/>
                  </a:lnTo>
                  <a:lnTo>
                    <a:pt x="245777" y="582900"/>
                  </a:lnTo>
                  <a:lnTo>
                    <a:pt x="293369" y="586740"/>
                  </a:lnTo>
                  <a:lnTo>
                    <a:pt x="340962" y="582900"/>
                  </a:lnTo>
                  <a:lnTo>
                    <a:pt x="362711" y="577545"/>
                  </a:lnTo>
                  <a:lnTo>
                    <a:pt x="362711" y="9193"/>
                  </a:lnTo>
                  <a:lnTo>
                    <a:pt x="340962" y="3838"/>
                  </a:lnTo>
                  <a:lnTo>
                    <a:pt x="293369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81288" y="3715512"/>
              <a:ext cx="363220" cy="586740"/>
            </a:xfrm>
            <a:custGeom>
              <a:avLst/>
              <a:gdLst/>
              <a:ahLst/>
              <a:cxnLst/>
              <a:rect l="l" t="t" r="r" b="b"/>
              <a:pathLst>
                <a:path w="363220" h="586739">
                  <a:moveTo>
                    <a:pt x="0" y="293369"/>
                  </a:moveTo>
                  <a:lnTo>
                    <a:pt x="3838" y="245777"/>
                  </a:lnTo>
                  <a:lnTo>
                    <a:pt x="14953" y="200631"/>
                  </a:lnTo>
                  <a:lnTo>
                    <a:pt x="32740" y="158537"/>
                  </a:lnTo>
                  <a:lnTo>
                    <a:pt x="56595" y="120097"/>
                  </a:lnTo>
                  <a:lnTo>
                    <a:pt x="85915" y="85915"/>
                  </a:lnTo>
                  <a:lnTo>
                    <a:pt x="120097" y="56595"/>
                  </a:lnTo>
                  <a:lnTo>
                    <a:pt x="158537" y="32740"/>
                  </a:lnTo>
                  <a:lnTo>
                    <a:pt x="200631" y="14953"/>
                  </a:lnTo>
                  <a:lnTo>
                    <a:pt x="245777" y="3838"/>
                  </a:lnTo>
                  <a:lnTo>
                    <a:pt x="293369" y="0"/>
                  </a:lnTo>
                  <a:lnTo>
                    <a:pt x="340962" y="3838"/>
                  </a:lnTo>
                  <a:lnTo>
                    <a:pt x="362711" y="9193"/>
                  </a:lnTo>
                </a:path>
                <a:path w="363220" h="586739">
                  <a:moveTo>
                    <a:pt x="362711" y="577545"/>
                  </a:moveTo>
                  <a:lnTo>
                    <a:pt x="340962" y="582900"/>
                  </a:lnTo>
                  <a:lnTo>
                    <a:pt x="293369" y="586740"/>
                  </a:lnTo>
                  <a:lnTo>
                    <a:pt x="245777" y="582900"/>
                  </a:lnTo>
                  <a:lnTo>
                    <a:pt x="200631" y="571784"/>
                  </a:lnTo>
                  <a:lnTo>
                    <a:pt x="158537" y="553995"/>
                  </a:lnTo>
                  <a:lnTo>
                    <a:pt x="120097" y="530137"/>
                  </a:lnTo>
                  <a:lnTo>
                    <a:pt x="85915" y="500814"/>
                  </a:lnTo>
                  <a:lnTo>
                    <a:pt x="56595" y="466631"/>
                  </a:lnTo>
                  <a:lnTo>
                    <a:pt x="32740" y="428191"/>
                  </a:lnTo>
                  <a:lnTo>
                    <a:pt x="14953" y="386098"/>
                  </a:lnTo>
                  <a:lnTo>
                    <a:pt x="3838" y="340956"/>
                  </a:lnTo>
                  <a:lnTo>
                    <a:pt x="0" y="293369"/>
                  </a:lnTo>
                </a:path>
              </a:pathLst>
            </a:custGeom>
            <a:ln w="9525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3373" y="307657"/>
              <a:ext cx="235077" cy="236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945" y="190309"/>
              <a:ext cx="236600" cy="236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2725" y="2567749"/>
              <a:ext cx="85725" cy="857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027" y="1738871"/>
              <a:ext cx="5250941" cy="3436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136267" y="1745614"/>
              <a:ext cx="5217160" cy="309880"/>
            </a:xfrm>
            <a:custGeom>
              <a:avLst/>
              <a:gdLst/>
              <a:ahLst/>
              <a:cxnLst/>
              <a:rect l="l" t="t" r="r" b="b"/>
              <a:pathLst>
                <a:path w="5217159" h="309880">
                  <a:moveTo>
                    <a:pt x="5216652" y="0"/>
                  </a:moveTo>
                  <a:lnTo>
                    <a:pt x="0" y="0"/>
                  </a:lnTo>
                  <a:lnTo>
                    <a:pt x="0" y="309372"/>
                  </a:lnTo>
                  <a:lnTo>
                    <a:pt x="5216652" y="309372"/>
                  </a:lnTo>
                  <a:lnTo>
                    <a:pt x="5216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9444" y="2074151"/>
              <a:ext cx="4688585" cy="3436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16682" y="2080894"/>
              <a:ext cx="4654550" cy="309880"/>
            </a:xfrm>
            <a:custGeom>
              <a:avLst/>
              <a:gdLst/>
              <a:ahLst/>
              <a:cxnLst/>
              <a:rect l="l" t="t" r="r" b="b"/>
              <a:pathLst>
                <a:path w="4654550" h="309880">
                  <a:moveTo>
                    <a:pt x="4654296" y="0"/>
                  </a:moveTo>
                  <a:lnTo>
                    <a:pt x="0" y="0"/>
                  </a:lnTo>
                  <a:lnTo>
                    <a:pt x="0" y="309371"/>
                  </a:lnTo>
                  <a:lnTo>
                    <a:pt x="4654296" y="309371"/>
                  </a:lnTo>
                  <a:lnTo>
                    <a:pt x="4654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1388" y="1629156"/>
              <a:ext cx="5586221" cy="621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1804" y="1964435"/>
              <a:ext cx="5023866" cy="62103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83412" y="3188461"/>
            <a:ext cx="8141334" cy="410209"/>
          </a:xfrm>
          <a:prstGeom prst="rect">
            <a:avLst/>
          </a:prstGeom>
          <a:solidFill>
            <a:srgbClr val="9900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30"/>
              </a:lnSpc>
            </a:pPr>
            <a:r>
              <a:rPr sz="2900" b="1" u="sng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“MANHOLE</a:t>
            </a:r>
            <a:r>
              <a:rPr sz="2900" b="1" u="sng" spc="-9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sng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DETECTION</a:t>
            </a:r>
            <a:r>
              <a:rPr sz="2900" b="1" u="sng" spc="-7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sng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2900" b="1" u="sng" spc="-7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sng" spc="-1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MONITORING”</a:t>
            </a:r>
            <a:endParaRPr sz="29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67483" y="2621279"/>
            <a:ext cx="5557520" cy="567690"/>
            <a:chOff x="1967483" y="2621279"/>
            <a:chExt cx="5557520" cy="56769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9883" y="2720327"/>
              <a:ext cx="5252466" cy="31624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27884" y="2728086"/>
              <a:ext cx="5218430" cy="281940"/>
            </a:xfrm>
            <a:custGeom>
              <a:avLst/>
              <a:gdLst/>
              <a:ahLst/>
              <a:cxnLst/>
              <a:rect l="l" t="t" r="r" b="b"/>
              <a:pathLst>
                <a:path w="5218430" h="281939">
                  <a:moveTo>
                    <a:pt x="5218176" y="0"/>
                  </a:moveTo>
                  <a:lnTo>
                    <a:pt x="0" y="0"/>
                  </a:lnTo>
                  <a:lnTo>
                    <a:pt x="0" y="281939"/>
                  </a:lnTo>
                  <a:lnTo>
                    <a:pt x="5218176" y="281939"/>
                  </a:lnTo>
                  <a:lnTo>
                    <a:pt x="5218176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7483" y="2621279"/>
              <a:ext cx="5557266" cy="56769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115439" y="1698497"/>
            <a:ext cx="5250815" cy="1316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55" marR="5080" algn="ctr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F1F1F1"/>
                </a:solidFill>
                <a:latin typeface="Times New Roman"/>
                <a:cs typeface="Times New Roman"/>
              </a:rPr>
              <a:t>DEPARTMENT</a:t>
            </a:r>
            <a:r>
              <a:rPr sz="2200" b="1" spc="-5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1F1F1"/>
                </a:solidFill>
                <a:latin typeface="Times New Roman"/>
                <a:cs typeface="Times New Roman"/>
              </a:rPr>
              <a:t>OF</a:t>
            </a:r>
            <a:r>
              <a:rPr sz="2200" b="1" spc="-4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1F1F1"/>
                </a:solidFill>
                <a:latin typeface="Times New Roman"/>
                <a:cs typeface="Times New Roman"/>
              </a:rPr>
              <a:t>ELECTRONICS</a:t>
            </a:r>
            <a:r>
              <a:rPr sz="2200" b="1" spc="-4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2200" b="1" spc="-25" dirty="0">
                <a:solidFill>
                  <a:srgbClr val="F1F1F1"/>
                </a:solidFill>
                <a:latin typeface="Times New Roman"/>
                <a:cs typeface="Times New Roman"/>
              </a:rPr>
              <a:t>AND </a:t>
            </a:r>
            <a:r>
              <a:rPr sz="2200" b="1" spc="-10" dirty="0">
                <a:solidFill>
                  <a:srgbClr val="F1F1F1"/>
                </a:solidFill>
                <a:latin typeface="Times New Roman"/>
                <a:cs typeface="Times New Roman"/>
              </a:rPr>
              <a:t>COMMUNICATION</a:t>
            </a:r>
            <a:r>
              <a:rPr sz="2200" b="1" spc="-2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1F1F1"/>
                </a:solidFill>
                <a:latin typeface="Times New Roman"/>
                <a:cs typeface="Times New Roman"/>
              </a:rPr>
              <a:t>ENGINEERING</a:t>
            </a: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490"/>
              </a:spcBef>
            </a:pPr>
            <a:r>
              <a:rPr sz="2000" b="1" dirty="0">
                <a:solidFill>
                  <a:srgbClr val="F3C7F3"/>
                </a:solidFill>
                <a:latin typeface="Times New Roman"/>
                <a:cs typeface="Times New Roman"/>
              </a:rPr>
              <a:t>REAL</a:t>
            </a:r>
            <a:r>
              <a:rPr sz="2000" b="1" spc="-35" dirty="0">
                <a:solidFill>
                  <a:srgbClr val="F3C7F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3C7F3"/>
                </a:solidFill>
                <a:latin typeface="Times New Roman"/>
                <a:cs typeface="Times New Roman"/>
              </a:rPr>
              <a:t>TIME</a:t>
            </a:r>
            <a:r>
              <a:rPr sz="2000" b="1" spc="-30" dirty="0">
                <a:solidFill>
                  <a:srgbClr val="F3C7F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3C7F3"/>
                </a:solidFill>
                <a:latin typeface="Times New Roman"/>
                <a:cs typeface="Times New Roman"/>
              </a:rPr>
              <a:t>PROJECT</a:t>
            </a:r>
            <a:r>
              <a:rPr sz="2000" b="1" spc="-45" dirty="0">
                <a:solidFill>
                  <a:srgbClr val="F3C7F3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3C7F3"/>
                </a:solidFill>
                <a:latin typeface="Times New Roman"/>
                <a:cs typeface="Times New Roman"/>
              </a:rPr>
              <a:t>PRESENTATION</a:t>
            </a:r>
            <a:r>
              <a:rPr sz="2000" b="1" spc="-30" dirty="0">
                <a:solidFill>
                  <a:srgbClr val="F3C7F3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3C7F3"/>
                </a:solidFill>
                <a:latin typeface="Times New Roman"/>
                <a:cs typeface="Times New Roman"/>
              </a:rPr>
              <a:t>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82995" y="3917086"/>
            <a:ext cx="24834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2280">
              <a:lnSpc>
                <a:spcPct val="100000"/>
              </a:lnSpc>
              <a:spcBef>
                <a:spcPts val="105"/>
              </a:spcBef>
            </a:pPr>
            <a:r>
              <a:rPr sz="1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TEAM</a:t>
            </a:r>
            <a:r>
              <a:rPr sz="1400" b="1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MEMBERS: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T.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Sai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Chandana</a:t>
            </a:r>
            <a:r>
              <a:rPr sz="1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22D41A04B4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63183" y="4344415"/>
            <a:ext cx="11423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V.</a:t>
            </a:r>
            <a:r>
              <a:rPr sz="1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Sneha.</a:t>
            </a:r>
            <a:endParaRPr sz="14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V.</a:t>
            </a:r>
            <a:r>
              <a:rPr sz="1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Mukthavali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4181" y="4344415"/>
            <a:ext cx="11423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23D45A0412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23D45A0413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56003" y="315480"/>
            <a:ext cx="6567805" cy="1118235"/>
            <a:chOff x="1556003" y="315480"/>
            <a:chExt cx="6567805" cy="1118235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3163" y="405371"/>
              <a:ext cx="6293358" cy="2842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99386" y="412622"/>
              <a:ext cx="6262370" cy="253365"/>
            </a:xfrm>
            <a:custGeom>
              <a:avLst/>
              <a:gdLst/>
              <a:ahLst/>
              <a:cxnLst/>
              <a:rect l="l" t="t" r="r" b="b"/>
              <a:pathLst>
                <a:path w="6262370" h="253365">
                  <a:moveTo>
                    <a:pt x="6262116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6262116" y="252984"/>
                  </a:lnTo>
                  <a:lnTo>
                    <a:pt x="6262116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16351" y="675119"/>
              <a:ext cx="4042409" cy="22480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22575" y="682370"/>
              <a:ext cx="4014470" cy="196850"/>
            </a:xfrm>
            <a:custGeom>
              <a:avLst/>
              <a:gdLst/>
              <a:ahLst/>
              <a:cxnLst/>
              <a:rect l="l" t="t" r="r" b="b"/>
              <a:pathLst>
                <a:path w="4014470" h="196850">
                  <a:moveTo>
                    <a:pt x="4014215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4014215" y="196596"/>
                  </a:lnTo>
                  <a:lnTo>
                    <a:pt x="4014215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94075" y="888479"/>
              <a:ext cx="3886962" cy="22480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900298" y="895730"/>
              <a:ext cx="3858895" cy="196850"/>
            </a:xfrm>
            <a:custGeom>
              <a:avLst/>
              <a:gdLst/>
              <a:ahLst/>
              <a:cxnLst/>
              <a:rect l="l" t="t" r="r" b="b"/>
              <a:pathLst>
                <a:path w="3858895" h="196850">
                  <a:moveTo>
                    <a:pt x="3858768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3858768" y="196596"/>
                  </a:lnTo>
                  <a:lnTo>
                    <a:pt x="3858768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4559" y="1089672"/>
              <a:ext cx="811530" cy="23696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200782" y="1096898"/>
              <a:ext cx="783590" cy="208915"/>
            </a:xfrm>
            <a:custGeom>
              <a:avLst/>
              <a:gdLst/>
              <a:ahLst/>
              <a:cxnLst/>
              <a:rect l="l" t="t" r="r" b="b"/>
              <a:pathLst>
                <a:path w="783589" h="208915">
                  <a:moveTo>
                    <a:pt x="783336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783336" y="208787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77895" y="1089672"/>
              <a:ext cx="72341" cy="23696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84118" y="1089672"/>
              <a:ext cx="645287" cy="23696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028314" y="1096898"/>
              <a:ext cx="579120" cy="208915"/>
            </a:xfrm>
            <a:custGeom>
              <a:avLst/>
              <a:gdLst/>
              <a:ahLst/>
              <a:cxnLst/>
              <a:rect l="l" t="t" r="r" b="b"/>
              <a:pathLst>
                <a:path w="579120" h="208915">
                  <a:moveTo>
                    <a:pt x="579120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579120" y="208787"/>
                  </a:lnTo>
                  <a:lnTo>
                    <a:pt x="579120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01211" y="1089672"/>
              <a:ext cx="1244346" cy="23696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607434" y="1096898"/>
              <a:ext cx="1216660" cy="208915"/>
            </a:xfrm>
            <a:custGeom>
              <a:avLst/>
              <a:gdLst/>
              <a:ahLst/>
              <a:cxnLst/>
              <a:rect l="l" t="t" r="r" b="b"/>
              <a:pathLst>
                <a:path w="1216660" h="208915">
                  <a:moveTo>
                    <a:pt x="1216152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1216152" y="208787"/>
                  </a:lnTo>
                  <a:lnTo>
                    <a:pt x="1216152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17363" y="1089672"/>
              <a:ext cx="1032510" cy="23696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823587" y="1096898"/>
              <a:ext cx="1004569" cy="208915"/>
            </a:xfrm>
            <a:custGeom>
              <a:avLst/>
              <a:gdLst/>
              <a:ahLst/>
              <a:cxnLst/>
              <a:rect l="l" t="t" r="r" b="b"/>
              <a:pathLst>
                <a:path w="1004570" h="208915">
                  <a:moveTo>
                    <a:pt x="1004315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1004315" y="208787"/>
                  </a:lnTo>
                  <a:lnTo>
                    <a:pt x="1004315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1680" y="1089672"/>
              <a:ext cx="118080" cy="23696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827902" y="1096898"/>
              <a:ext cx="90170" cy="208915"/>
            </a:xfrm>
            <a:custGeom>
              <a:avLst/>
              <a:gdLst/>
              <a:ahLst/>
              <a:cxnLst/>
              <a:rect l="l" t="t" r="r" b="b"/>
              <a:pathLst>
                <a:path w="90170" h="208915">
                  <a:moveTo>
                    <a:pt x="89915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89915" y="208787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1595" y="1089672"/>
              <a:ext cx="72341" cy="23696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17819" y="1089672"/>
              <a:ext cx="1562734" cy="23696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962014" y="1096898"/>
              <a:ext cx="1496695" cy="208915"/>
            </a:xfrm>
            <a:custGeom>
              <a:avLst/>
              <a:gdLst/>
              <a:ahLst/>
              <a:cxnLst/>
              <a:rect l="l" t="t" r="r" b="b"/>
              <a:pathLst>
                <a:path w="1496695" h="208915">
                  <a:moveTo>
                    <a:pt x="1496567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1496567" y="208787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6003" y="315480"/>
              <a:ext cx="6567678" cy="51128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09671" y="605040"/>
              <a:ext cx="4255770" cy="40156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87395" y="818400"/>
              <a:ext cx="4100322" cy="40156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87879" y="1031760"/>
              <a:ext cx="1024890" cy="40156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15411" y="1031760"/>
              <a:ext cx="820674" cy="40156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94531" y="1031760"/>
              <a:ext cx="1457706" cy="40156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10683" y="1031760"/>
              <a:ext cx="1245869" cy="40156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15000" y="1031760"/>
              <a:ext cx="331470" cy="40156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49112" y="1031760"/>
              <a:ext cx="1738122" cy="401561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686814" y="371094"/>
            <a:ext cx="6286500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SRI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INDU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COLLEGE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TECHNOLOGY</a:t>
            </a:r>
            <a:endParaRPr sz="1800">
              <a:latin typeface="Times New Roman"/>
              <a:cs typeface="Times New Roman"/>
            </a:endParaRPr>
          </a:p>
          <a:p>
            <a:pPr marL="1136015">
              <a:lnSpc>
                <a:spcPct val="100000"/>
              </a:lnSpc>
              <a:spcBef>
                <a:spcPts val="15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(An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Autonomous</a:t>
            </a:r>
            <a:r>
              <a:rPr sz="1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Institution</a:t>
            </a:r>
            <a:r>
              <a:rPr sz="1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under</a:t>
            </a:r>
            <a:r>
              <a:rPr sz="1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UGC,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New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Delhi)</a:t>
            </a:r>
            <a:endParaRPr sz="1400">
              <a:latin typeface="Times New Roman"/>
              <a:cs typeface="Times New Roman"/>
            </a:endParaRPr>
          </a:p>
          <a:p>
            <a:pPr marL="514350" marR="506730" indent="699135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Recognized</a:t>
            </a:r>
            <a:r>
              <a:rPr sz="1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under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2(f)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12(B)</a:t>
            </a:r>
            <a:r>
              <a:rPr sz="1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UGC</a:t>
            </a:r>
            <a:r>
              <a:rPr sz="1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Act.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1956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Sheriguda</a:t>
            </a:r>
            <a:r>
              <a:rPr sz="1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village,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Ibrahimpatnam,</a:t>
            </a:r>
            <a:r>
              <a:rPr sz="1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RR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District</a:t>
            </a:r>
            <a:r>
              <a:rPr sz="1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501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510,</a:t>
            </a:r>
            <a:r>
              <a:rPr sz="1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T.S,INDIA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8785" y="4745545"/>
            <a:ext cx="236600" cy="2366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2873" y="4315777"/>
            <a:ext cx="161925" cy="1619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0829" y="382333"/>
            <a:ext cx="85725" cy="857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2873" y="1087945"/>
            <a:ext cx="161925" cy="1604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61" y="0"/>
            <a:ext cx="9143365" cy="5135245"/>
            <a:chOff x="761" y="0"/>
            <a:chExt cx="9143365" cy="5135245"/>
          </a:xfrm>
        </p:grpSpPr>
        <p:sp>
          <p:nvSpPr>
            <p:cNvPr id="7" name="object 7"/>
            <p:cNvSpPr/>
            <p:nvPr/>
          </p:nvSpPr>
          <p:spPr>
            <a:xfrm>
              <a:off x="762" y="0"/>
              <a:ext cx="9143365" cy="5135245"/>
            </a:xfrm>
            <a:custGeom>
              <a:avLst/>
              <a:gdLst/>
              <a:ahLst/>
              <a:cxnLst/>
              <a:rect l="l" t="t" r="r" b="b"/>
              <a:pathLst>
                <a:path w="9143365" h="5135245">
                  <a:moveTo>
                    <a:pt x="9143238" y="186309"/>
                  </a:moveTo>
                  <a:lnTo>
                    <a:pt x="8924925" y="186309"/>
                  </a:lnTo>
                  <a:lnTo>
                    <a:pt x="8924925" y="0"/>
                  </a:lnTo>
                  <a:lnTo>
                    <a:pt x="8905875" y="0"/>
                  </a:lnTo>
                  <a:lnTo>
                    <a:pt x="8905875" y="186309"/>
                  </a:lnTo>
                  <a:lnTo>
                    <a:pt x="0" y="186309"/>
                  </a:lnTo>
                  <a:lnTo>
                    <a:pt x="0" y="205359"/>
                  </a:lnTo>
                  <a:lnTo>
                    <a:pt x="8905875" y="205359"/>
                  </a:lnTo>
                  <a:lnTo>
                    <a:pt x="8905875" y="5135118"/>
                  </a:lnTo>
                  <a:lnTo>
                    <a:pt x="8924925" y="5135118"/>
                  </a:lnTo>
                  <a:lnTo>
                    <a:pt x="8924925" y="205359"/>
                  </a:lnTo>
                  <a:lnTo>
                    <a:pt x="9143238" y="205359"/>
                  </a:lnTo>
                  <a:lnTo>
                    <a:pt x="9143238" y="186309"/>
                  </a:lnTo>
                  <a:close/>
                </a:path>
              </a:pathLst>
            </a:custGeom>
            <a:solidFill>
              <a:srgbClr val="7A7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928" y="163118"/>
              <a:ext cx="7786878" cy="48013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351" y="507491"/>
              <a:ext cx="7114032" cy="41285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6901" y="463041"/>
              <a:ext cx="7203440" cy="4217670"/>
            </a:xfrm>
            <a:custGeom>
              <a:avLst/>
              <a:gdLst/>
              <a:ahLst/>
              <a:cxnLst/>
              <a:rect l="l" t="t" r="r" b="b"/>
              <a:pathLst>
                <a:path w="7203440" h="4217670">
                  <a:moveTo>
                    <a:pt x="731392" y="0"/>
                  </a:moveTo>
                  <a:lnTo>
                    <a:pt x="6471539" y="0"/>
                  </a:lnTo>
                  <a:lnTo>
                    <a:pt x="6545199" y="3683"/>
                  </a:lnTo>
                  <a:lnTo>
                    <a:pt x="6617970" y="14859"/>
                  </a:lnTo>
                  <a:lnTo>
                    <a:pt x="6688201" y="32893"/>
                  </a:lnTo>
                  <a:lnTo>
                    <a:pt x="6755511" y="57531"/>
                  </a:lnTo>
                  <a:lnTo>
                    <a:pt x="6819646" y="88392"/>
                  </a:lnTo>
                  <a:lnTo>
                    <a:pt x="6879971" y="125095"/>
                  </a:lnTo>
                  <a:lnTo>
                    <a:pt x="6936358" y="167259"/>
                  </a:lnTo>
                  <a:lnTo>
                    <a:pt x="6988429" y="214503"/>
                  </a:lnTo>
                  <a:lnTo>
                    <a:pt x="7035673" y="266573"/>
                  </a:lnTo>
                  <a:lnTo>
                    <a:pt x="7077837" y="322961"/>
                  </a:lnTo>
                  <a:lnTo>
                    <a:pt x="7114540" y="383286"/>
                  </a:lnTo>
                  <a:lnTo>
                    <a:pt x="7145401" y="447421"/>
                  </a:lnTo>
                  <a:lnTo>
                    <a:pt x="7170039" y="514731"/>
                  </a:lnTo>
                  <a:lnTo>
                    <a:pt x="7188073" y="584962"/>
                  </a:lnTo>
                  <a:lnTo>
                    <a:pt x="7199249" y="657733"/>
                  </a:lnTo>
                  <a:lnTo>
                    <a:pt x="7202932" y="731393"/>
                  </a:lnTo>
                  <a:lnTo>
                    <a:pt x="7202932" y="3485984"/>
                  </a:lnTo>
                  <a:lnTo>
                    <a:pt x="7199249" y="3559708"/>
                  </a:lnTo>
                  <a:lnTo>
                    <a:pt x="7188073" y="3632454"/>
                  </a:lnTo>
                  <a:lnTo>
                    <a:pt x="7170039" y="3702685"/>
                  </a:lnTo>
                  <a:lnTo>
                    <a:pt x="7145401" y="3770033"/>
                  </a:lnTo>
                  <a:lnTo>
                    <a:pt x="7114540" y="3834091"/>
                  </a:lnTo>
                  <a:lnTo>
                    <a:pt x="7077837" y="3894493"/>
                  </a:lnTo>
                  <a:lnTo>
                    <a:pt x="7035673" y="3950881"/>
                  </a:lnTo>
                  <a:lnTo>
                    <a:pt x="6988429" y="4002887"/>
                  </a:lnTo>
                  <a:lnTo>
                    <a:pt x="6936358" y="4050157"/>
                  </a:lnTo>
                  <a:lnTo>
                    <a:pt x="6879971" y="4092321"/>
                  </a:lnTo>
                  <a:lnTo>
                    <a:pt x="6819646" y="4129024"/>
                  </a:lnTo>
                  <a:lnTo>
                    <a:pt x="6755511" y="4159885"/>
                  </a:lnTo>
                  <a:lnTo>
                    <a:pt x="6688201" y="4184535"/>
                  </a:lnTo>
                  <a:lnTo>
                    <a:pt x="6617970" y="4202595"/>
                  </a:lnTo>
                  <a:lnTo>
                    <a:pt x="6545199" y="4213694"/>
                  </a:lnTo>
                  <a:lnTo>
                    <a:pt x="6471539" y="4217416"/>
                  </a:lnTo>
                  <a:lnTo>
                    <a:pt x="731392" y="4217416"/>
                  </a:lnTo>
                  <a:lnTo>
                    <a:pt x="657732" y="4213694"/>
                  </a:lnTo>
                  <a:lnTo>
                    <a:pt x="584961" y="4202595"/>
                  </a:lnTo>
                  <a:lnTo>
                    <a:pt x="514731" y="4184535"/>
                  </a:lnTo>
                  <a:lnTo>
                    <a:pt x="447420" y="4159885"/>
                  </a:lnTo>
                  <a:lnTo>
                    <a:pt x="383324" y="4129024"/>
                  </a:lnTo>
                  <a:lnTo>
                    <a:pt x="322922" y="4092321"/>
                  </a:lnTo>
                  <a:lnTo>
                    <a:pt x="266534" y="4050157"/>
                  </a:lnTo>
                  <a:lnTo>
                    <a:pt x="214528" y="4002887"/>
                  </a:lnTo>
                  <a:lnTo>
                    <a:pt x="167259" y="3950881"/>
                  </a:lnTo>
                  <a:lnTo>
                    <a:pt x="125094" y="3894493"/>
                  </a:lnTo>
                  <a:lnTo>
                    <a:pt x="88391" y="3834091"/>
                  </a:lnTo>
                  <a:lnTo>
                    <a:pt x="57531" y="3770033"/>
                  </a:lnTo>
                  <a:lnTo>
                    <a:pt x="32880" y="3702685"/>
                  </a:lnTo>
                  <a:lnTo>
                    <a:pt x="14820" y="3632454"/>
                  </a:lnTo>
                  <a:lnTo>
                    <a:pt x="3721" y="3559708"/>
                  </a:lnTo>
                  <a:lnTo>
                    <a:pt x="0" y="3485984"/>
                  </a:lnTo>
                  <a:lnTo>
                    <a:pt x="0" y="731393"/>
                  </a:lnTo>
                  <a:lnTo>
                    <a:pt x="3721" y="657733"/>
                  </a:lnTo>
                  <a:lnTo>
                    <a:pt x="14820" y="584962"/>
                  </a:lnTo>
                  <a:lnTo>
                    <a:pt x="32880" y="514731"/>
                  </a:lnTo>
                  <a:lnTo>
                    <a:pt x="57531" y="447421"/>
                  </a:lnTo>
                  <a:lnTo>
                    <a:pt x="88391" y="383286"/>
                  </a:lnTo>
                  <a:lnTo>
                    <a:pt x="125094" y="322961"/>
                  </a:lnTo>
                  <a:lnTo>
                    <a:pt x="167259" y="266573"/>
                  </a:lnTo>
                  <a:lnTo>
                    <a:pt x="214528" y="214503"/>
                  </a:lnTo>
                  <a:lnTo>
                    <a:pt x="266534" y="167259"/>
                  </a:lnTo>
                  <a:lnTo>
                    <a:pt x="322922" y="125095"/>
                  </a:lnTo>
                  <a:lnTo>
                    <a:pt x="383324" y="88392"/>
                  </a:lnTo>
                  <a:lnTo>
                    <a:pt x="447420" y="57531"/>
                  </a:lnTo>
                  <a:lnTo>
                    <a:pt x="514731" y="32893"/>
                  </a:lnTo>
                  <a:lnTo>
                    <a:pt x="584961" y="14859"/>
                  </a:lnTo>
                  <a:lnTo>
                    <a:pt x="657732" y="3683"/>
                  </a:lnTo>
                  <a:lnTo>
                    <a:pt x="731392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1" y="761"/>
            <a:ext cx="9143365" cy="5142865"/>
            <a:chOff x="761" y="761"/>
            <a:chExt cx="9143365" cy="5142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4467" y="312407"/>
              <a:ext cx="1844802" cy="4671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52977" y="320548"/>
              <a:ext cx="1801495" cy="424180"/>
            </a:xfrm>
            <a:custGeom>
              <a:avLst/>
              <a:gdLst/>
              <a:ahLst/>
              <a:cxnLst/>
              <a:rect l="l" t="t" r="r" b="b"/>
              <a:pathLst>
                <a:path w="1801495" h="424180">
                  <a:moveTo>
                    <a:pt x="1801368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1801368" y="423672"/>
                  </a:lnTo>
                  <a:lnTo>
                    <a:pt x="18013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5867" y="163067"/>
              <a:ext cx="2302002" cy="8435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2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OUTPUTS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62711" y="649173"/>
            <a:ext cx="8601710" cy="4419600"/>
            <a:chOff x="362711" y="649173"/>
            <a:chExt cx="8601710" cy="44196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711" y="667486"/>
              <a:ext cx="4029455" cy="42992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735" y="859536"/>
              <a:ext cx="3659124" cy="39288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5067" y="649173"/>
              <a:ext cx="4229099" cy="441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0140" y="844296"/>
              <a:ext cx="3659123" cy="3849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4348" y="0"/>
            <a:ext cx="2202815" cy="313690"/>
          </a:xfrm>
          <a:custGeom>
            <a:avLst/>
            <a:gdLst/>
            <a:ahLst/>
            <a:cxnLst/>
            <a:rect l="l" t="t" r="r" b="b"/>
            <a:pathLst>
              <a:path w="2202815" h="313690">
                <a:moveTo>
                  <a:pt x="2202671" y="0"/>
                </a:moveTo>
                <a:lnTo>
                  <a:pt x="2157044" y="27601"/>
                </a:lnTo>
                <a:lnTo>
                  <a:pt x="2118046" y="49886"/>
                </a:lnTo>
                <a:lnTo>
                  <a:pt x="2078529" y="71353"/>
                </a:lnTo>
                <a:lnTo>
                  <a:pt x="2038506" y="91990"/>
                </a:lnTo>
                <a:lnTo>
                  <a:pt x="1997987" y="111785"/>
                </a:lnTo>
                <a:lnTo>
                  <a:pt x="1956984" y="130727"/>
                </a:lnTo>
                <a:lnTo>
                  <a:pt x="1915509" y="148804"/>
                </a:lnTo>
                <a:lnTo>
                  <a:pt x="1873572" y="166005"/>
                </a:lnTo>
                <a:lnTo>
                  <a:pt x="1831187" y="182318"/>
                </a:lnTo>
                <a:lnTo>
                  <a:pt x="1788364" y="197732"/>
                </a:lnTo>
                <a:lnTo>
                  <a:pt x="1745115" y="212235"/>
                </a:lnTo>
                <a:lnTo>
                  <a:pt x="1701451" y="225816"/>
                </a:lnTo>
                <a:lnTo>
                  <a:pt x="1657384" y="238463"/>
                </a:lnTo>
                <a:lnTo>
                  <a:pt x="1612925" y="250165"/>
                </a:lnTo>
                <a:lnTo>
                  <a:pt x="1568086" y="260909"/>
                </a:lnTo>
                <a:lnTo>
                  <a:pt x="1522879" y="270685"/>
                </a:lnTo>
                <a:lnTo>
                  <a:pt x="1477315" y="279481"/>
                </a:lnTo>
                <a:lnTo>
                  <a:pt x="1431405" y="287285"/>
                </a:lnTo>
                <a:lnTo>
                  <a:pt x="1385162" y="294087"/>
                </a:lnTo>
                <a:lnTo>
                  <a:pt x="1338596" y="299873"/>
                </a:lnTo>
                <a:lnTo>
                  <a:pt x="1291719" y="304633"/>
                </a:lnTo>
                <a:lnTo>
                  <a:pt x="1244543" y="308356"/>
                </a:lnTo>
                <a:lnTo>
                  <a:pt x="1197080" y="311029"/>
                </a:lnTo>
                <a:lnTo>
                  <a:pt x="1149340" y="312641"/>
                </a:lnTo>
                <a:lnTo>
                  <a:pt x="1101335" y="313182"/>
                </a:lnTo>
                <a:lnTo>
                  <a:pt x="1053331" y="312641"/>
                </a:lnTo>
                <a:lnTo>
                  <a:pt x="1005591" y="311029"/>
                </a:lnTo>
                <a:lnTo>
                  <a:pt x="958127" y="308356"/>
                </a:lnTo>
                <a:lnTo>
                  <a:pt x="910951" y="304633"/>
                </a:lnTo>
                <a:lnTo>
                  <a:pt x="864075" y="299873"/>
                </a:lnTo>
                <a:lnTo>
                  <a:pt x="817509" y="294087"/>
                </a:lnTo>
                <a:lnTo>
                  <a:pt x="771265" y="287285"/>
                </a:lnTo>
                <a:lnTo>
                  <a:pt x="725356" y="279481"/>
                </a:lnTo>
                <a:lnTo>
                  <a:pt x="679792" y="270685"/>
                </a:lnTo>
                <a:lnTo>
                  <a:pt x="634584" y="260909"/>
                </a:lnTo>
                <a:lnTo>
                  <a:pt x="589746" y="250165"/>
                </a:lnTo>
                <a:lnTo>
                  <a:pt x="545287" y="238463"/>
                </a:lnTo>
                <a:lnTo>
                  <a:pt x="501220" y="225816"/>
                </a:lnTo>
                <a:lnTo>
                  <a:pt x="457556" y="212235"/>
                </a:lnTo>
                <a:lnTo>
                  <a:pt x="414307" y="197732"/>
                </a:lnTo>
                <a:lnTo>
                  <a:pt x="371484" y="182318"/>
                </a:lnTo>
                <a:lnTo>
                  <a:pt x="329098" y="166005"/>
                </a:lnTo>
                <a:lnTo>
                  <a:pt x="287162" y="148804"/>
                </a:lnTo>
                <a:lnTo>
                  <a:pt x="245687" y="130727"/>
                </a:lnTo>
                <a:lnTo>
                  <a:pt x="204684" y="111785"/>
                </a:lnTo>
                <a:lnTo>
                  <a:pt x="164165" y="91990"/>
                </a:lnTo>
                <a:lnTo>
                  <a:pt x="124141" y="71353"/>
                </a:lnTo>
                <a:lnTo>
                  <a:pt x="84625" y="49886"/>
                </a:lnTo>
                <a:lnTo>
                  <a:pt x="45627" y="27601"/>
                </a:lnTo>
                <a:lnTo>
                  <a:pt x="7159" y="4509"/>
                </a:lnTo>
                <a:lnTo>
                  <a:pt x="0" y="0"/>
                </a:lnTo>
              </a:path>
            </a:pathLst>
          </a:custGeom>
          <a:ln w="19050">
            <a:solidFill>
              <a:srgbClr val="EDC0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61" y="761"/>
            <a:ext cx="9143365" cy="5142865"/>
            <a:chOff x="761" y="761"/>
            <a:chExt cx="9143365" cy="5142865"/>
          </a:xfrm>
        </p:grpSpPr>
        <p:sp>
          <p:nvSpPr>
            <p:cNvPr id="4" name="object 4"/>
            <p:cNvSpPr/>
            <p:nvPr/>
          </p:nvSpPr>
          <p:spPr>
            <a:xfrm>
              <a:off x="749" y="761"/>
              <a:ext cx="9143365" cy="5142865"/>
            </a:xfrm>
            <a:custGeom>
              <a:avLst/>
              <a:gdLst/>
              <a:ahLst/>
              <a:cxnLst/>
              <a:rect l="l" t="t" r="r" b="b"/>
              <a:pathLst>
                <a:path w="9143365" h="5142865">
                  <a:moveTo>
                    <a:pt x="9143251" y="4931283"/>
                  </a:moveTo>
                  <a:lnTo>
                    <a:pt x="239661" y="4931283"/>
                  </a:lnTo>
                  <a:lnTo>
                    <a:pt x="239661" y="0"/>
                  </a:lnTo>
                  <a:lnTo>
                    <a:pt x="220611" y="0"/>
                  </a:lnTo>
                  <a:lnTo>
                    <a:pt x="220611" y="4931283"/>
                  </a:lnTo>
                  <a:lnTo>
                    <a:pt x="0" y="4931283"/>
                  </a:lnTo>
                  <a:lnTo>
                    <a:pt x="0" y="4950333"/>
                  </a:lnTo>
                  <a:lnTo>
                    <a:pt x="220611" y="4950333"/>
                  </a:lnTo>
                  <a:lnTo>
                    <a:pt x="220611" y="5142738"/>
                  </a:lnTo>
                  <a:lnTo>
                    <a:pt x="239661" y="5142738"/>
                  </a:lnTo>
                  <a:lnTo>
                    <a:pt x="239661" y="4950333"/>
                  </a:lnTo>
                  <a:lnTo>
                    <a:pt x="9143251" y="4950333"/>
                  </a:lnTo>
                  <a:lnTo>
                    <a:pt x="9143251" y="4931283"/>
                  </a:lnTo>
                  <a:close/>
                </a:path>
              </a:pathLst>
            </a:custGeom>
            <a:solidFill>
              <a:srgbClr val="7A7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84335" y="198119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75438" y="0"/>
                  </a:moveTo>
                  <a:lnTo>
                    <a:pt x="46077" y="5929"/>
                  </a:lnTo>
                  <a:lnTo>
                    <a:pt x="22098" y="22098"/>
                  </a:lnTo>
                  <a:lnTo>
                    <a:pt x="5929" y="46077"/>
                  </a:lnTo>
                  <a:lnTo>
                    <a:pt x="0" y="75437"/>
                  </a:lnTo>
                  <a:lnTo>
                    <a:pt x="5929" y="104798"/>
                  </a:lnTo>
                  <a:lnTo>
                    <a:pt x="22098" y="128777"/>
                  </a:lnTo>
                  <a:lnTo>
                    <a:pt x="46077" y="144946"/>
                  </a:lnTo>
                  <a:lnTo>
                    <a:pt x="75438" y="150875"/>
                  </a:lnTo>
                  <a:lnTo>
                    <a:pt x="104798" y="144946"/>
                  </a:lnTo>
                  <a:lnTo>
                    <a:pt x="128778" y="128777"/>
                  </a:lnTo>
                  <a:lnTo>
                    <a:pt x="144946" y="104798"/>
                  </a:lnTo>
                  <a:lnTo>
                    <a:pt x="150875" y="75437"/>
                  </a:lnTo>
                  <a:lnTo>
                    <a:pt x="144946" y="46077"/>
                  </a:lnTo>
                  <a:lnTo>
                    <a:pt x="128777" y="22098"/>
                  </a:lnTo>
                  <a:lnTo>
                    <a:pt x="104798" y="5929"/>
                  </a:lnTo>
                  <a:lnTo>
                    <a:pt x="75438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84335" y="198119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150875" y="75437"/>
                  </a:moveTo>
                  <a:lnTo>
                    <a:pt x="144946" y="104798"/>
                  </a:lnTo>
                  <a:lnTo>
                    <a:pt x="128778" y="128777"/>
                  </a:lnTo>
                  <a:lnTo>
                    <a:pt x="104798" y="144946"/>
                  </a:lnTo>
                  <a:lnTo>
                    <a:pt x="75438" y="150875"/>
                  </a:lnTo>
                  <a:lnTo>
                    <a:pt x="46077" y="144946"/>
                  </a:lnTo>
                  <a:lnTo>
                    <a:pt x="22098" y="128777"/>
                  </a:lnTo>
                  <a:lnTo>
                    <a:pt x="5929" y="104798"/>
                  </a:lnTo>
                  <a:lnTo>
                    <a:pt x="0" y="75437"/>
                  </a:lnTo>
                  <a:lnTo>
                    <a:pt x="5929" y="46077"/>
                  </a:lnTo>
                  <a:lnTo>
                    <a:pt x="22098" y="22098"/>
                  </a:lnTo>
                  <a:lnTo>
                    <a:pt x="46077" y="5929"/>
                  </a:lnTo>
                  <a:lnTo>
                    <a:pt x="75438" y="0"/>
                  </a:lnTo>
                  <a:lnTo>
                    <a:pt x="104798" y="5929"/>
                  </a:lnTo>
                  <a:lnTo>
                    <a:pt x="128777" y="22098"/>
                  </a:lnTo>
                  <a:lnTo>
                    <a:pt x="144946" y="46077"/>
                  </a:lnTo>
                  <a:lnTo>
                    <a:pt x="150875" y="75437"/>
                  </a:lnTo>
                  <a:close/>
                </a:path>
              </a:pathLst>
            </a:custGeom>
            <a:ln w="9525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9573" y="3060001"/>
              <a:ext cx="236600" cy="2350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7673" y="3896677"/>
              <a:ext cx="160400" cy="160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2793" y="229933"/>
              <a:ext cx="87249" cy="872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84335" y="198119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75438" y="0"/>
                  </a:moveTo>
                  <a:lnTo>
                    <a:pt x="46077" y="5929"/>
                  </a:lnTo>
                  <a:lnTo>
                    <a:pt x="22098" y="22098"/>
                  </a:lnTo>
                  <a:lnTo>
                    <a:pt x="5929" y="46077"/>
                  </a:lnTo>
                  <a:lnTo>
                    <a:pt x="0" y="75437"/>
                  </a:lnTo>
                  <a:lnTo>
                    <a:pt x="5929" y="104798"/>
                  </a:lnTo>
                  <a:lnTo>
                    <a:pt x="22098" y="128777"/>
                  </a:lnTo>
                  <a:lnTo>
                    <a:pt x="46077" y="144946"/>
                  </a:lnTo>
                  <a:lnTo>
                    <a:pt x="75438" y="150875"/>
                  </a:lnTo>
                  <a:lnTo>
                    <a:pt x="104798" y="144946"/>
                  </a:lnTo>
                  <a:lnTo>
                    <a:pt x="128778" y="128777"/>
                  </a:lnTo>
                  <a:lnTo>
                    <a:pt x="144946" y="104798"/>
                  </a:lnTo>
                  <a:lnTo>
                    <a:pt x="150875" y="75437"/>
                  </a:lnTo>
                  <a:lnTo>
                    <a:pt x="144946" y="46077"/>
                  </a:lnTo>
                  <a:lnTo>
                    <a:pt x="128777" y="22098"/>
                  </a:lnTo>
                  <a:lnTo>
                    <a:pt x="104798" y="5929"/>
                  </a:lnTo>
                  <a:lnTo>
                    <a:pt x="75438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84335" y="198119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150875" y="75437"/>
                  </a:moveTo>
                  <a:lnTo>
                    <a:pt x="144946" y="104798"/>
                  </a:lnTo>
                  <a:lnTo>
                    <a:pt x="128778" y="128777"/>
                  </a:lnTo>
                  <a:lnTo>
                    <a:pt x="104798" y="144946"/>
                  </a:lnTo>
                  <a:lnTo>
                    <a:pt x="75438" y="150875"/>
                  </a:lnTo>
                  <a:lnTo>
                    <a:pt x="46077" y="144946"/>
                  </a:lnTo>
                  <a:lnTo>
                    <a:pt x="22098" y="128777"/>
                  </a:lnTo>
                  <a:lnTo>
                    <a:pt x="5929" y="104798"/>
                  </a:lnTo>
                  <a:lnTo>
                    <a:pt x="0" y="75437"/>
                  </a:lnTo>
                  <a:lnTo>
                    <a:pt x="5929" y="46077"/>
                  </a:lnTo>
                  <a:lnTo>
                    <a:pt x="22098" y="22098"/>
                  </a:lnTo>
                  <a:lnTo>
                    <a:pt x="46077" y="5929"/>
                  </a:lnTo>
                  <a:lnTo>
                    <a:pt x="75438" y="0"/>
                  </a:lnTo>
                  <a:lnTo>
                    <a:pt x="104798" y="5929"/>
                  </a:lnTo>
                  <a:lnTo>
                    <a:pt x="128777" y="22098"/>
                  </a:lnTo>
                  <a:lnTo>
                    <a:pt x="144946" y="46077"/>
                  </a:lnTo>
                  <a:lnTo>
                    <a:pt x="150875" y="75437"/>
                  </a:lnTo>
                  <a:close/>
                </a:path>
              </a:pathLst>
            </a:custGeom>
            <a:ln w="9525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053" y="155257"/>
              <a:ext cx="236600" cy="236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909" y="4047553"/>
              <a:ext cx="160401" cy="1619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9573" y="4320349"/>
              <a:ext cx="87249" cy="872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10920" y="681685"/>
            <a:ext cx="4583430" cy="3898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2000" b="1" spc="4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imes New Roman"/>
                <a:cs typeface="Times New Roman"/>
              </a:rPr>
              <a:t>benefits</a:t>
            </a:r>
            <a:r>
              <a:rPr sz="2000" b="1" spc="40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imes New Roman"/>
                <a:cs typeface="Times New Roman"/>
              </a:rPr>
              <a:t>of</a:t>
            </a:r>
            <a:r>
              <a:rPr sz="2000" b="1" spc="4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2000" b="1" spc="4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imes New Roman"/>
                <a:cs typeface="Times New Roman"/>
              </a:rPr>
              <a:t>manhole</a:t>
            </a:r>
            <a:r>
              <a:rPr sz="2000" b="1" spc="4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monitoring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Times New Roman"/>
                <a:cs typeface="Times New Roman"/>
              </a:rPr>
              <a:t>system</a:t>
            </a:r>
            <a:r>
              <a:rPr sz="2000" b="1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include:</a:t>
            </a:r>
            <a:endParaRPr sz="2000">
              <a:latin typeface="Times New Roman"/>
              <a:cs typeface="Times New Roman"/>
            </a:endParaRPr>
          </a:p>
          <a:p>
            <a:pPr marL="203200" indent="-193675">
              <a:lnSpc>
                <a:spcPct val="100000"/>
              </a:lnSpc>
              <a:spcBef>
                <a:spcPts val="1680"/>
              </a:spcBef>
              <a:buSzPct val="95000"/>
              <a:buAutoNum type="arabicPeriod"/>
              <a:tabLst>
                <a:tab pos="203200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Enhanced</a:t>
            </a:r>
            <a:r>
              <a:rPr sz="2000" b="1" spc="-5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Safety</a:t>
            </a:r>
            <a:endParaRPr sz="2000">
              <a:latin typeface="Times New Roman"/>
              <a:cs typeface="Times New Roman"/>
            </a:endParaRPr>
          </a:p>
          <a:p>
            <a:pPr marL="266700" indent="-254000">
              <a:lnSpc>
                <a:spcPct val="100000"/>
              </a:lnSpc>
              <a:spcBef>
                <a:spcPts val="5"/>
              </a:spcBef>
              <a:buSzPct val="95000"/>
              <a:buAutoNum type="arabicPeriod"/>
              <a:tabLst>
                <a:tab pos="266700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Environmental</a:t>
            </a:r>
            <a:r>
              <a:rPr sz="2000" b="1" spc="-4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Protection</a:t>
            </a:r>
            <a:endParaRPr sz="2000">
              <a:latin typeface="Times New Roman"/>
              <a:cs typeface="Times New Roman"/>
            </a:endParaRPr>
          </a:p>
          <a:p>
            <a:pPr marL="266700" indent="-254000">
              <a:lnSpc>
                <a:spcPct val="100000"/>
              </a:lnSpc>
              <a:buSzPct val="95000"/>
              <a:buAutoNum type="arabicPeriod"/>
              <a:tabLst>
                <a:tab pos="266700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Efficient</a:t>
            </a:r>
            <a:r>
              <a:rPr sz="2000" b="1" spc="-4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Maintenance</a:t>
            </a:r>
            <a:endParaRPr sz="2000">
              <a:latin typeface="Times New Roman"/>
              <a:cs typeface="Times New Roman"/>
            </a:endParaRPr>
          </a:p>
          <a:p>
            <a:pPr marL="266700" indent="-254000">
              <a:lnSpc>
                <a:spcPct val="100000"/>
              </a:lnSpc>
              <a:buSzPct val="95000"/>
              <a:buAutoNum type="arabicPeriod"/>
              <a:tabLst>
                <a:tab pos="266700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Remote</a:t>
            </a:r>
            <a:r>
              <a:rPr sz="2000" b="1" spc="-3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Monitoring</a:t>
            </a:r>
            <a:r>
              <a:rPr sz="2000" b="1" spc="-3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and</a:t>
            </a:r>
            <a:r>
              <a:rPr sz="2000" b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Data</a:t>
            </a: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Analysis</a:t>
            </a:r>
            <a:endParaRPr sz="2000">
              <a:latin typeface="Times New Roman"/>
              <a:cs typeface="Times New Roman"/>
            </a:endParaRPr>
          </a:p>
          <a:p>
            <a:pPr marL="265430" indent="-252729">
              <a:lnSpc>
                <a:spcPct val="100000"/>
              </a:lnSpc>
              <a:buSzPct val="95000"/>
              <a:buAutoNum type="arabicPeriod"/>
              <a:tabLst>
                <a:tab pos="265430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Operational</a:t>
            </a:r>
            <a:r>
              <a:rPr sz="2000" b="1" spc="-6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Efficiency</a:t>
            </a:r>
            <a:endParaRPr sz="2000">
              <a:latin typeface="Times New Roman"/>
              <a:cs typeface="Times New Roman"/>
            </a:endParaRPr>
          </a:p>
          <a:p>
            <a:pPr marL="266700" indent="-254000">
              <a:lnSpc>
                <a:spcPct val="100000"/>
              </a:lnSpc>
              <a:buSzPct val="95000"/>
              <a:buAutoNum type="arabicPeriod"/>
              <a:tabLst>
                <a:tab pos="266700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Cost</a:t>
            </a:r>
            <a:r>
              <a:rPr sz="2000" b="1" spc="-4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Savings</a:t>
            </a:r>
            <a:endParaRPr sz="2000">
              <a:latin typeface="Times New Roman"/>
              <a:cs typeface="Times New Roman"/>
            </a:endParaRPr>
          </a:p>
          <a:p>
            <a:pPr marL="266700" indent="-254000">
              <a:lnSpc>
                <a:spcPct val="100000"/>
              </a:lnSpc>
              <a:buSzPct val="95000"/>
              <a:buAutoNum type="arabicPeriod"/>
              <a:tabLst>
                <a:tab pos="266700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Preventing</a:t>
            </a:r>
            <a:r>
              <a:rPr sz="2000" b="1" spc="-4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Accidents</a:t>
            </a:r>
            <a:endParaRPr sz="2000">
              <a:latin typeface="Times New Roman"/>
              <a:cs typeface="Times New Roman"/>
            </a:endParaRPr>
          </a:p>
          <a:p>
            <a:pPr marL="266700" indent="-254000">
              <a:lnSpc>
                <a:spcPct val="100000"/>
              </a:lnSpc>
              <a:buSzPct val="95000"/>
              <a:buAutoNum type="arabicPeriod"/>
              <a:tabLst>
                <a:tab pos="266700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Crime</a:t>
            </a:r>
            <a:r>
              <a:rPr sz="2000" b="1" spc="-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Prevention</a:t>
            </a:r>
            <a:endParaRPr sz="2000">
              <a:latin typeface="Times New Roman"/>
              <a:cs typeface="Times New Roman"/>
            </a:endParaRPr>
          </a:p>
          <a:p>
            <a:pPr marL="203835" indent="-193675">
              <a:lnSpc>
                <a:spcPct val="100000"/>
              </a:lnSpc>
              <a:spcBef>
                <a:spcPts val="5"/>
              </a:spcBef>
              <a:buSzPct val="95000"/>
              <a:buAutoNum type="arabicPeriod"/>
              <a:tabLst>
                <a:tab pos="203835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Early</a:t>
            </a:r>
            <a:r>
              <a:rPr sz="2000" b="1" spc="-2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Detection</a:t>
            </a:r>
            <a:r>
              <a:rPr sz="2000" b="1" spc="-3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Issues</a:t>
            </a:r>
            <a:endParaRPr sz="2000">
              <a:latin typeface="Times New Roman"/>
              <a:cs typeface="Times New Roman"/>
            </a:endParaRPr>
          </a:p>
          <a:p>
            <a:pPr marL="393065" indent="-380365">
              <a:lnSpc>
                <a:spcPct val="100000"/>
              </a:lnSpc>
              <a:buSzPct val="95000"/>
              <a:buAutoNum type="arabicPeriod"/>
              <a:tabLst>
                <a:tab pos="393065" algn="l"/>
              </a:tabLst>
            </a:pPr>
            <a:r>
              <a:rPr sz="2000" b="1" dirty="0">
                <a:solidFill>
                  <a:srgbClr val="006600"/>
                </a:solidFill>
                <a:latin typeface="Times New Roman"/>
                <a:cs typeface="Times New Roman"/>
              </a:rPr>
              <a:t>Flood</a:t>
            </a:r>
            <a:r>
              <a:rPr sz="2000" b="1" spc="-2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Prevention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8055" y="129539"/>
            <a:ext cx="8058150" cy="5013960"/>
            <a:chOff x="448055" y="129539"/>
            <a:chExt cx="8058150" cy="501396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1388" y="3453385"/>
              <a:ext cx="2734817" cy="16901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6627" y="1121664"/>
              <a:ext cx="2706624" cy="23423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415" y="263652"/>
              <a:ext cx="1794510" cy="4411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8883" y="271398"/>
              <a:ext cx="1754505" cy="401320"/>
            </a:xfrm>
            <a:custGeom>
              <a:avLst/>
              <a:gdLst/>
              <a:ahLst/>
              <a:cxnLst/>
              <a:rect l="l" t="t" r="r" b="b"/>
              <a:pathLst>
                <a:path w="1754505" h="401320">
                  <a:moveTo>
                    <a:pt x="1754124" y="0"/>
                  </a:moveTo>
                  <a:lnTo>
                    <a:pt x="0" y="0"/>
                  </a:lnTo>
                  <a:lnTo>
                    <a:pt x="0" y="400812"/>
                  </a:lnTo>
                  <a:lnTo>
                    <a:pt x="1754124" y="400812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055" y="129539"/>
              <a:ext cx="2221230" cy="787146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56336" y="220725"/>
            <a:ext cx="1779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BENEFITS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4348" y="0"/>
            <a:ext cx="2202815" cy="313690"/>
          </a:xfrm>
          <a:custGeom>
            <a:avLst/>
            <a:gdLst/>
            <a:ahLst/>
            <a:cxnLst/>
            <a:rect l="l" t="t" r="r" b="b"/>
            <a:pathLst>
              <a:path w="2202815" h="313690">
                <a:moveTo>
                  <a:pt x="2202671" y="0"/>
                </a:moveTo>
                <a:lnTo>
                  <a:pt x="2157044" y="27601"/>
                </a:lnTo>
                <a:lnTo>
                  <a:pt x="2118046" y="49886"/>
                </a:lnTo>
                <a:lnTo>
                  <a:pt x="2078529" y="71353"/>
                </a:lnTo>
                <a:lnTo>
                  <a:pt x="2038506" y="91990"/>
                </a:lnTo>
                <a:lnTo>
                  <a:pt x="1997987" y="111785"/>
                </a:lnTo>
                <a:lnTo>
                  <a:pt x="1956984" y="130727"/>
                </a:lnTo>
                <a:lnTo>
                  <a:pt x="1915509" y="148804"/>
                </a:lnTo>
                <a:lnTo>
                  <a:pt x="1873572" y="166005"/>
                </a:lnTo>
                <a:lnTo>
                  <a:pt x="1831187" y="182318"/>
                </a:lnTo>
                <a:lnTo>
                  <a:pt x="1788364" y="197732"/>
                </a:lnTo>
                <a:lnTo>
                  <a:pt x="1745115" y="212235"/>
                </a:lnTo>
                <a:lnTo>
                  <a:pt x="1701451" y="225816"/>
                </a:lnTo>
                <a:lnTo>
                  <a:pt x="1657384" y="238463"/>
                </a:lnTo>
                <a:lnTo>
                  <a:pt x="1612925" y="250165"/>
                </a:lnTo>
                <a:lnTo>
                  <a:pt x="1568086" y="260909"/>
                </a:lnTo>
                <a:lnTo>
                  <a:pt x="1522879" y="270685"/>
                </a:lnTo>
                <a:lnTo>
                  <a:pt x="1477315" y="279481"/>
                </a:lnTo>
                <a:lnTo>
                  <a:pt x="1431405" y="287285"/>
                </a:lnTo>
                <a:lnTo>
                  <a:pt x="1385162" y="294087"/>
                </a:lnTo>
                <a:lnTo>
                  <a:pt x="1338596" y="299873"/>
                </a:lnTo>
                <a:lnTo>
                  <a:pt x="1291719" y="304633"/>
                </a:lnTo>
                <a:lnTo>
                  <a:pt x="1244543" y="308356"/>
                </a:lnTo>
                <a:lnTo>
                  <a:pt x="1197080" y="311029"/>
                </a:lnTo>
                <a:lnTo>
                  <a:pt x="1149340" y="312641"/>
                </a:lnTo>
                <a:lnTo>
                  <a:pt x="1101335" y="313182"/>
                </a:lnTo>
                <a:lnTo>
                  <a:pt x="1053331" y="312641"/>
                </a:lnTo>
                <a:lnTo>
                  <a:pt x="1005591" y="311029"/>
                </a:lnTo>
                <a:lnTo>
                  <a:pt x="958127" y="308356"/>
                </a:lnTo>
                <a:lnTo>
                  <a:pt x="910951" y="304633"/>
                </a:lnTo>
                <a:lnTo>
                  <a:pt x="864075" y="299873"/>
                </a:lnTo>
                <a:lnTo>
                  <a:pt x="817509" y="294087"/>
                </a:lnTo>
                <a:lnTo>
                  <a:pt x="771265" y="287285"/>
                </a:lnTo>
                <a:lnTo>
                  <a:pt x="725356" y="279481"/>
                </a:lnTo>
                <a:lnTo>
                  <a:pt x="679792" y="270685"/>
                </a:lnTo>
                <a:lnTo>
                  <a:pt x="634584" y="260909"/>
                </a:lnTo>
                <a:lnTo>
                  <a:pt x="589746" y="250165"/>
                </a:lnTo>
                <a:lnTo>
                  <a:pt x="545287" y="238463"/>
                </a:lnTo>
                <a:lnTo>
                  <a:pt x="501220" y="225816"/>
                </a:lnTo>
                <a:lnTo>
                  <a:pt x="457556" y="212235"/>
                </a:lnTo>
                <a:lnTo>
                  <a:pt x="414307" y="197732"/>
                </a:lnTo>
                <a:lnTo>
                  <a:pt x="371484" y="182318"/>
                </a:lnTo>
                <a:lnTo>
                  <a:pt x="329098" y="166005"/>
                </a:lnTo>
                <a:lnTo>
                  <a:pt x="287162" y="148804"/>
                </a:lnTo>
                <a:lnTo>
                  <a:pt x="245687" y="130727"/>
                </a:lnTo>
                <a:lnTo>
                  <a:pt x="204684" y="111785"/>
                </a:lnTo>
                <a:lnTo>
                  <a:pt x="164165" y="91990"/>
                </a:lnTo>
                <a:lnTo>
                  <a:pt x="124141" y="71353"/>
                </a:lnTo>
                <a:lnTo>
                  <a:pt x="84625" y="49886"/>
                </a:lnTo>
                <a:lnTo>
                  <a:pt x="45627" y="27601"/>
                </a:lnTo>
                <a:lnTo>
                  <a:pt x="7159" y="4509"/>
                </a:lnTo>
                <a:lnTo>
                  <a:pt x="0" y="0"/>
                </a:lnTo>
              </a:path>
            </a:pathLst>
          </a:custGeom>
          <a:ln w="19050">
            <a:solidFill>
              <a:srgbClr val="EDC0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61" y="761"/>
            <a:ext cx="9143365" cy="5142865"/>
            <a:chOff x="761" y="761"/>
            <a:chExt cx="9143365" cy="5142865"/>
          </a:xfrm>
        </p:grpSpPr>
        <p:sp>
          <p:nvSpPr>
            <p:cNvPr id="4" name="object 4"/>
            <p:cNvSpPr/>
            <p:nvPr/>
          </p:nvSpPr>
          <p:spPr>
            <a:xfrm>
              <a:off x="749" y="761"/>
              <a:ext cx="9143365" cy="5142865"/>
            </a:xfrm>
            <a:custGeom>
              <a:avLst/>
              <a:gdLst/>
              <a:ahLst/>
              <a:cxnLst/>
              <a:rect l="l" t="t" r="r" b="b"/>
              <a:pathLst>
                <a:path w="9143365" h="5142865">
                  <a:moveTo>
                    <a:pt x="9143251" y="4931283"/>
                  </a:moveTo>
                  <a:lnTo>
                    <a:pt x="239661" y="4931283"/>
                  </a:lnTo>
                  <a:lnTo>
                    <a:pt x="239661" y="0"/>
                  </a:lnTo>
                  <a:lnTo>
                    <a:pt x="220611" y="0"/>
                  </a:lnTo>
                  <a:lnTo>
                    <a:pt x="220611" y="4931283"/>
                  </a:lnTo>
                  <a:lnTo>
                    <a:pt x="0" y="4931283"/>
                  </a:lnTo>
                  <a:lnTo>
                    <a:pt x="0" y="4950333"/>
                  </a:lnTo>
                  <a:lnTo>
                    <a:pt x="220611" y="4950333"/>
                  </a:lnTo>
                  <a:lnTo>
                    <a:pt x="220611" y="5142738"/>
                  </a:lnTo>
                  <a:lnTo>
                    <a:pt x="239661" y="5142738"/>
                  </a:lnTo>
                  <a:lnTo>
                    <a:pt x="239661" y="4950333"/>
                  </a:lnTo>
                  <a:lnTo>
                    <a:pt x="9143251" y="4950333"/>
                  </a:lnTo>
                  <a:lnTo>
                    <a:pt x="9143251" y="4931283"/>
                  </a:lnTo>
                  <a:close/>
                </a:path>
              </a:pathLst>
            </a:custGeom>
            <a:solidFill>
              <a:srgbClr val="7A7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84335" y="198119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75438" y="0"/>
                  </a:moveTo>
                  <a:lnTo>
                    <a:pt x="46077" y="5929"/>
                  </a:lnTo>
                  <a:lnTo>
                    <a:pt x="22098" y="22098"/>
                  </a:lnTo>
                  <a:lnTo>
                    <a:pt x="5929" y="46077"/>
                  </a:lnTo>
                  <a:lnTo>
                    <a:pt x="0" y="75437"/>
                  </a:lnTo>
                  <a:lnTo>
                    <a:pt x="5929" y="104798"/>
                  </a:lnTo>
                  <a:lnTo>
                    <a:pt x="22098" y="128777"/>
                  </a:lnTo>
                  <a:lnTo>
                    <a:pt x="46077" y="144946"/>
                  </a:lnTo>
                  <a:lnTo>
                    <a:pt x="75438" y="150875"/>
                  </a:lnTo>
                  <a:lnTo>
                    <a:pt x="104798" y="144946"/>
                  </a:lnTo>
                  <a:lnTo>
                    <a:pt x="128778" y="128777"/>
                  </a:lnTo>
                  <a:lnTo>
                    <a:pt x="144946" y="104798"/>
                  </a:lnTo>
                  <a:lnTo>
                    <a:pt x="150875" y="75437"/>
                  </a:lnTo>
                  <a:lnTo>
                    <a:pt x="144946" y="46077"/>
                  </a:lnTo>
                  <a:lnTo>
                    <a:pt x="128777" y="22098"/>
                  </a:lnTo>
                  <a:lnTo>
                    <a:pt x="104798" y="5929"/>
                  </a:lnTo>
                  <a:lnTo>
                    <a:pt x="75438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84335" y="198119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150875" y="75437"/>
                  </a:moveTo>
                  <a:lnTo>
                    <a:pt x="144946" y="104798"/>
                  </a:lnTo>
                  <a:lnTo>
                    <a:pt x="128778" y="128777"/>
                  </a:lnTo>
                  <a:lnTo>
                    <a:pt x="104798" y="144946"/>
                  </a:lnTo>
                  <a:lnTo>
                    <a:pt x="75438" y="150875"/>
                  </a:lnTo>
                  <a:lnTo>
                    <a:pt x="46077" y="144946"/>
                  </a:lnTo>
                  <a:lnTo>
                    <a:pt x="22098" y="128777"/>
                  </a:lnTo>
                  <a:lnTo>
                    <a:pt x="5929" y="104798"/>
                  </a:lnTo>
                  <a:lnTo>
                    <a:pt x="0" y="75437"/>
                  </a:lnTo>
                  <a:lnTo>
                    <a:pt x="5929" y="46077"/>
                  </a:lnTo>
                  <a:lnTo>
                    <a:pt x="22098" y="22098"/>
                  </a:lnTo>
                  <a:lnTo>
                    <a:pt x="46077" y="5929"/>
                  </a:lnTo>
                  <a:lnTo>
                    <a:pt x="75438" y="0"/>
                  </a:lnTo>
                  <a:lnTo>
                    <a:pt x="104798" y="5929"/>
                  </a:lnTo>
                  <a:lnTo>
                    <a:pt x="128777" y="22098"/>
                  </a:lnTo>
                  <a:lnTo>
                    <a:pt x="144946" y="46077"/>
                  </a:lnTo>
                  <a:lnTo>
                    <a:pt x="150875" y="75437"/>
                  </a:lnTo>
                  <a:close/>
                </a:path>
              </a:pathLst>
            </a:custGeom>
            <a:ln w="9525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9573" y="3060001"/>
              <a:ext cx="236600" cy="2350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7673" y="3896677"/>
              <a:ext cx="160400" cy="160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2793" y="229933"/>
              <a:ext cx="87249" cy="872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84335" y="198119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75438" y="0"/>
                  </a:moveTo>
                  <a:lnTo>
                    <a:pt x="46077" y="5929"/>
                  </a:lnTo>
                  <a:lnTo>
                    <a:pt x="22098" y="22098"/>
                  </a:lnTo>
                  <a:lnTo>
                    <a:pt x="5929" y="46077"/>
                  </a:lnTo>
                  <a:lnTo>
                    <a:pt x="0" y="75437"/>
                  </a:lnTo>
                  <a:lnTo>
                    <a:pt x="5929" y="104798"/>
                  </a:lnTo>
                  <a:lnTo>
                    <a:pt x="22098" y="128777"/>
                  </a:lnTo>
                  <a:lnTo>
                    <a:pt x="46077" y="144946"/>
                  </a:lnTo>
                  <a:lnTo>
                    <a:pt x="75438" y="150875"/>
                  </a:lnTo>
                  <a:lnTo>
                    <a:pt x="104798" y="144946"/>
                  </a:lnTo>
                  <a:lnTo>
                    <a:pt x="128778" y="128777"/>
                  </a:lnTo>
                  <a:lnTo>
                    <a:pt x="144946" y="104798"/>
                  </a:lnTo>
                  <a:lnTo>
                    <a:pt x="150875" y="75437"/>
                  </a:lnTo>
                  <a:lnTo>
                    <a:pt x="144946" y="46077"/>
                  </a:lnTo>
                  <a:lnTo>
                    <a:pt x="128777" y="22098"/>
                  </a:lnTo>
                  <a:lnTo>
                    <a:pt x="104798" y="5929"/>
                  </a:lnTo>
                  <a:lnTo>
                    <a:pt x="75438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84335" y="198119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150875" y="75437"/>
                  </a:moveTo>
                  <a:lnTo>
                    <a:pt x="144946" y="104798"/>
                  </a:lnTo>
                  <a:lnTo>
                    <a:pt x="128778" y="128777"/>
                  </a:lnTo>
                  <a:lnTo>
                    <a:pt x="104798" y="144946"/>
                  </a:lnTo>
                  <a:lnTo>
                    <a:pt x="75438" y="150875"/>
                  </a:lnTo>
                  <a:lnTo>
                    <a:pt x="46077" y="144946"/>
                  </a:lnTo>
                  <a:lnTo>
                    <a:pt x="22098" y="128777"/>
                  </a:lnTo>
                  <a:lnTo>
                    <a:pt x="5929" y="104798"/>
                  </a:lnTo>
                  <a:lnTo>
                    <a:pt x="0" y="75437"/>
                  </a:lnTo>
                  <a:lnTo>
                    <a:pt x="5929" y="46077"/>
                  </a:lnTo>
                  <a:lnTo>
                    <a:pt x="22098" y="22098"/>
                  </a:lnTo>
                  <a:lnTo>
                    <a:pt x="46077" y="5929"/>
                  </a:lnTo>
                  <a:lnTo>
                    <a:pt x="75438" y="0"/>
                  </a:lnTo>
                  <a:lnTo>
                    <a:pt x="104798" y="5929"/>
                  </a:lnTo>
                  <a:lnTo>
                    <a:pt x="128777" y="22098"/>
                  </a:lnTo>
                  <a:lnTo>
                    <a:pt x="144946" y="46077"/>
                  </a:lnTo>
                  <a:lnTo>
                    <a:pt x="150875" y="75437"/>
                  </a:lnTo>
                  <a:close/>
                </a:path>
              </a:pathLst>
            </a:custGeom>
            <a:ln w="9525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053" y="155257"/>
              <a:ext cx="236600" cy="236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909" y="4047553"/>
              <a:ext cx="160401" cy="1619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9573" y="4320349"/>
              <a:ext cx="87249" cy="87248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43301" y="363220"/>
            <a:ext cx="2894965" cy="424180"/>
          </a:xfrm>
          <a:prstGeom prst="rect">
            <a:avLst/>
          </a:prstGeom>
          <a:solidFill>
            <a:srgbClr val="9933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9"/>
              </a:lnSpc>
            </a:pPr>
            <a:r>
              <a:rPr spc="-10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9909" y="1162303"/>
            <a:ext cx="49587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"/>
              <a:tabLst>
                <a:tab pos="354965" algn="l"/>
              </a:tabLst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Urban</a:t>
            </a:r>
            <a:r>
              <a:rPr sz="2400" b="1" spc="-6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Infrastructure</a:t>
            </a:r>
            <a:r>
              <a:rPr sz="2400" b="1" spc="-6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354965" algn="l"/>
              </a:tabLst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Public</a:t>
            </a: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Safety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354965" algn="l"/>
              </a:tabLst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Flood </a:t>
            </a: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Prevention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354965" algn="l"/>
              </a:tabLst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Environmental</a:t>
            </a:r>
            <a:r>
              <a:rPr sz="2400" b="1" spc="-4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Protection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354965" algn="l"/>
              </a:tabLst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Construction</a:t>
            </a:r>
            <a:r>
              <a:rPr sz="2400" b="1" spc="-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And</a:t>
            </a:r>
            <a:r>
              <a:rPr sz="2400" b="1" spc="-4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Development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Wingdings"/>
              <a:buChar char=""/>
              <a:tabLst>
                <a:tab pos="354965" algn="l"/>
              </a:tabLst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Smart</a:t>
            </a:r>
            <a:r>
              <a:rPr sz="2400" b="1" spc="-6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City</a:t>
            </a:r>
            <a:r>
              <a:rPr sz="2400" b="1" spc="-5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Initiatives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91228" y="1501139"/>
            <a:ext cx="4174490" cy="3220720"/>
            <a:chOff x="4491228" y="1501139"/>
            <a:chExt cx="4174490" cy="322072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544" y="1501139"/>
              <a:ext cx="2407920" cy="14843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1552" y="1565147"/>
              <a:ext cx="2229611" cy="130606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02502" y="1546097"/>
              <a:ext cx="2268220" cy="1344295"/>
            </a:xfrm>
            <a:custGeom>
              <a:avLst/>
              <a:gdLst/>
              <a:ahLst/>
              <a:cxnLst/>
              <a:rect l="l" t="t" r="r" b="b"/>
              <a:pathLst>
                <a:path w="2268220" h="1344295">
                  <a:moveTo>
                    <a:pt x="0" y="1344168"/>
                  </a:moveTo>
                  <a:lnTo>
                    <a:pt x="2267711" y="1344168"/>
                  </a:lnTo>
                  <a:lnTo>
                    <a:pt x="2267711" y="0"/>
                  </a:lnTo>
                  <a:lnTo>
                    <a:pt x="0" y="0"/>
                  </a:lnTo>
                  <a:lnTo>
                    <a:pt x="0" y="134416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1228" y="3072345"/>
              <a:ext cx="2644139" cy="16490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3252" y="3264407"/>
              <a:ext cx="2273807" cy="1278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9573" y="193357"/>
            <a:ext cx="160400" cy="160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981" y="2694241"/>
            <a:ext cx="236601" cy="236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9525" y="3395853"/>
            <a:ext cx="2599055" cy="1757680"/>
            <a:chOff x="-9525" y="3395853"/>
            <a:chExt cx="2599055" cy="17576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57" y="4012501"/>
              <a:ext cx="88772" cy="887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405378"/>
              <a:ext cx="2580005" cy="1738630"/>
            </a:xfrm>
            <a:custGeom>
              <a:avLst/>
              <a:gdLst/>
              <a:ahLst/>
              <a:cxnLst/>
              <a:rect l="l" t="t" r="r" b="b"/>
              <a:pathLst>
                <a:path w="2580005" h="1738629">
                  <a:moveTo>
                    <a:pt x="2579947" y="1738122"/>
                  </a:moveTo>
                  <a:lnTo>
                    <a:pt x="2567336" y="1670142"/>
                  </a:lnTo>
                  <a:lnTo>
                    <a:pt x="2557556" y="1624935"/>
                  </a:lnTo>
                  <a:lnTo>
                    <a:pt x="2546807" y="1580096"/>
                  </a:lnTo>
                  <a:lnTo>
                    <a:pt x="2535101" y="1535637"/>
                  </a:lnTo>
                  <a:lnTo>
                    <a:pt x="2522449" y="1491569"/>
                  </a:lnTo>
                  <a:lnTo>
                    <a:pt x="2508863" y="1447905"/>
                  </a:lnTo>
                  <a:lnTo>
                    <a:pt x="2494354" y="1404656"/>
                  </a:lnTo>
                  <a:lnTo>
                    <a:pt x="2478934" y="1361833"/>
                  </a:lnTo>
                  <a:lnTo>
                    <a:pt x="2462614" y="1319447"/>
                  </a:lnTo>
                  <a:lnTo>
                    <a:pt x="2445406" y="1277511"/>
                  </a:lnTo>
                  <a:lnTo>
                    <a:pt x="2427322" y="1236036"/>
                  </a:lnTo>
                  <a:lnTo>
                    <a:pt x="2408373" y="1195033"/>
                  </a:lnTo>
                  <a:lnTo>
                    <a:pt x="2388570" y="1154514"/>
                  </a:lnTo>
                  <a:lnTo>
                    <a:pt x="2367925" y="1114490"/>
                  </a:lnTo>
                  <a:lnTo>
                    <a:pt x="2346450" y="1074973"/>
                  </a:lnTo>
                  <a:lnTo>
                    <a:pt x="2324156" y="1035975"/>
                  </a:lnTo>
                  <a:lnTo>
                    <a:pt x="2301055" y="997507"/>
                  </a:lnTo>
                  <a:lnTo>
                    <a:pt x="2277158" y="959581"/>
                  </a:lnTo>
                  <a:lnTo>
                    <a:pt x="2252477" y="922207"/>
                  </a:lnTo>
                  <a:lnTo>
                    <a:pt x="2227023" y="885399"/>
                  </a:lnTo>
                  <a:lnTo>
                    <a:pt x="2200808" y="849166"/>
                  </a:lnTo>
                  <a:lnTo>
                    <a:pt x="2173844" y="813522"/>
                  </a:lnTo>
                  <a:lnTo>
                    <a:pt x="2146141" y="778476"/>
                  </a:lnTo>
                  <a:lnTo>
                    <a:pt x="2117712" y="744042"/>
                  </a:lnTo>
                  <a:lnTo>
                    <a:pt x="2088569" y="710230"/>
                  </a:lnTo>
                  <a:lnTo>
                    <a:pt x="2058722" y="677051"/>
                  </a:lnTo>
                  <a:lnTo>
                    <a:pt x="2028183" y="644519"/>
                  </a:lnTo>
                  <a:lnTo>
                    <a:pt x="1996963" y="612643"/>
                  </a:lnTo>
                  <a:lnTo>
                    <a:pt x="1965075" y="581435"/>
                  </a:lnTo>
                  <a:lnTo>
                    <a:pt x="1932530" y="550908"/>
                  </a:lnTo>
                  <a:lnTo>
                    <a:pt x="1899339" y="521073"/>
                  </a:lnTo>
                  <a:lnTo>
                    <a:pt x="1865515" y="491940"/>
                  </a:lnTo>
                  <a:lnTo>
                    <a:pt x="1831067" y="463522"/>
                  </a:lnTo>
                  <a:lnTo>
                    <a:pt x="1796009" y="435831"/>
                  </a:lnTo>
                  <a:lnTo>
                    <a:pt x="1760351" y="408877"/>
                  </a:lnTo>
                  <a:lnTo>
                    <a:pt x="1724105" y="382672"/>
                  </a:lnTo>
                  <a:lnTo>
                    <a:pt x="1687283" y="357228"/>
                  </a:lnTo>
                  <a:lnTo>
                    <a:pt x="1649895" y="332557"/>
                  </a:lnTo>
                  <a:lnTo>
                    <a:pt x="1611955" y="308669"/>
                  </a:lnTo>
                  <a:lnTo>
                    <a:pt x="1573473" y="285577"/>
                  </a:lnTo>
                  <a:lnTo>
                    <a:pt x="1534461" y="263292"/>
                  </a:lnTo>
                  <a:lnTo>
                    <a:pt x="1494930" y="241826"/>
                  </a:lnTo>
                  <a:lnTo>
                    <a:pt x="1454892" y="221189"/>
                  </a:lnTo>
                  <a:lnTo>
                    <a:pt x="1414358" y="201394"/>
                  </a:lnTo>
                  <a:lnTo>
                    <a:pt x="1373341" y="182453"/>
                  </a:lnTo>
                  <a:lnTo>
                    <a:pt x="1331850" y="164375"/>
                  </a:lnTo>
                  <a:lnTo>
                    <a:pt x="1289899" y="147175"/>
                  </a:lnTo>
                  <a:lnTo>
                    <a:pt x="1247499" y="130861"/>
                  </a:lnTo>
                  <a:lnTo>
                    <a:pt x="1204661" y="115447"/>
                  </a:lnTo>
                  <a:lnTo>
                    <a:pt x="1161396" y="100944"/>
                  </a:lnTo>
                  <a:lnTo>
                    <a:pt x="1117717" y="87364"/>
                  </a:lnTo>
                  <a:lnTo>
                    <a:pt x="1073635" y="74717"/>
                  </a:lnTo>
                  <a:lnTo>
                    <a:pt x="1029160" y="63016"/>
                  </a:lnTo>
                  <a:lnTo>
                    <a:pt x="984306" y="52271"/>
                  </a:lnTo>
                  <a:lnTo>
                    <a:pt x="939083" y="42495"/>
                  </a:lnTo>
                  <a:lnTo>
                    <a:pt x="893504" y="33700"/>
                  </a:lnTo>
                  <a:lnTo>
                    <a:pt x="847578" y="25895"/>
                  </a:lnTo>
                  <a:lnTo>
                    <a:pt x="801319" y="19094"/>
                  </a:lnTo>
                  <a:lnTo>
                    <a:pt x="754737" y="13308"/>
                  </a:lnTo>
                  <a:lnTo>
                    <a:pt x="707845" y="8548"/>
                  </a:lnTo>
                  <a:lnTo>
                    <a:pt x="660653" y="4825"/>
                  </a:lnTo>
                  <a:lnTo>
                    <a:pt x="613174" y="2152"/>
                  </a:lnTo>
                  <a:lnTo>
                    <a:pt x="565418" y="540"/>
                  </a:lnTo>
                  <a:lnTo>
                    <a:pt x="517398" y="0"/>
                  </a:lnTo>
                  <a:lnTo>
                    <a:pt x="469375" y="540"/>
                  </a:lnTo>
                  <a:lnTo>
                    <a:pt x="421617" y="2152"/>
                  </a:lnTo>
                  <a:lnTo>
                    <a:pt x="374136" y="4825"/>
                  </a:lnTo>
                  <a:lnTo>
                    <a:pt x="326943" y="8548"/>
                  </a:lnTo>
                  <a:lnTo>
                    <a:pt x="280048" y="13308"/>
                  </a:lnTo>
                  <a:lnTo>
                    <a:pt x="233465" y="19094"/>
                  </a:lnTo>
                  <a:lnTo>
                    <a:pt x="187205" y="25895"/>
                  </a:lnTo>
                  <a:lnTo>
                    <a:pt x="141278" y="33700"/>
                  </a:lnTo>
                  <a:lnTo>
                    <a:pt x="95697" y="42495"/>
                  </a:lnTo>
                  <a:lnTo>
                    <a:pt x="50473" y="52271"/>
                  </a:lnTo>
                  <a:lnTo>
                    <a:pt x="5618" y="63016"/>
                  </a:lnTo>
                  <a:lnTo>
                    <a:pt x="0" y="64494"/>
                  </a:lnTo>
                </a:path>
              </a:pathLst>
            </a:custGeom>
            <a:ln w="19050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1972" y="584961"/>
            <a:ext cx="47358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FUTURE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ENHANCEMENT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4021" y="1523187"/>
            <a:ext cx="406209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 algn="just">
              <a:lnSpc>
                <a:spcPct val="100000"/>
              </a:lnSpc>
              <a:spcBef>
                <a:spcPts val="100"/>
              </a:spcBef>
              <a:buClr>
                <a:srgbClr val="301B8E"/>
              </a:buClr>
              <a:buFont typeface="Wingdings"/>
              <a:buChar char=""/>
              <a:tabLst>
                <a:tab pos="184785" algn="l"/>
              </a:tabLst>
            </a:pP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GSM</a:t>
            </a:r>
            <a:r>
              <a:rPr sz="1200" b="1" spc="20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Module:</a:t>
            </a:r>
            <a:r>
              <a:rPr sz="1200" b="1" spc="18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Incorporate</a:t>
            </a:r>
            <a:r>
              <a:rPr sz="1200" b="1" spc="20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GSM</a:t>
            </a:r>
            <a:r>
              <a:rPr sz="1200" b="1" spc="20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modules</a:t>
            </a:r>
            <a:r>
              <a:rPr sz="1200" b="1" spc="19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to</a:t>
            </a:r>
            <a:r>
              <a:rPr sz="1200" b="1" spc="19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enable</a:t>
            </a:r>
            <a:r>
              <a:rPr sz="1200" b="1" spc="18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spc="-20" dirty="0">
                <a:solidFill>
                  <a:srgbClr val="993366"/>
                </a:solidFill>
                <a:latin typeface="Times New Roman"/>
                <a:cs typeface="Times New Roman"/>
              </a:rPr>
              <a:t>data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transmission</a:t>
            </a:r>
            <a:r>
              <a:rPr sz="1200" b="1" spc="4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and</a:t>
            </a:r>
            <a:r>
              <a:rPr sz="1200" b="1" spc="44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alerts</a:t>
            </a:r>
            <a:r>
              <a:rPr sz="1200" b="1" spc="44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via</a:t>
            </a:r>
            <a:r>
              <a:rPr sz="1200" b="1" spc="45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mobile</a:t>
            </a:r>
            <a:r>
              <a:rPr sz="1200" b="1" spc="44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networks,</a:t>
            </a:r>
            <a:r>
              <a:rPr sz="1200" b="1" spc="43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ensuring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connectivity even</a:t>
            </a:r>
            <a:r>
              <a:rPr sz="1200" b="1" spc="-1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in</a:t>
            </a:r>
            <a:r>
              <a:rPr sz="1200" b="1" spc="-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areas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without</a:t>
            </a:r>
            <a:r>
              <a:rPr sz="1200" b="1" spc="-4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Wi-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Fi 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coverage.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301B8E"/>
              </a:buClr>
              <a:buFont typeface="Wingdings"/>
              <a:buChar char=""/>
            </a:pPr>
            <a:endParaRPr sz="1200">
              <a:latin typeface="Times New Roman"/>
              <a:cs typeface="Times New Roman"/>
            </a:endParaRPr>
          </a:p>
          <a:p>
            <a:pPr marL="183515" marR="5080" indent="-171450" algn="just">
              <a:lnSpc>
                <a:spcPct val="100000"/>
              </a:lnSpc>
              <a:spcBef>
                <a:spcPts val="5"/>
              </a:spcBef>
              <a:buClr>
                <a:srgbClr val="301B8E"/>
              </a:buClr>
              <a:buFont typeface="Wingdings"/>
              <a:buChar char=""/>
              <a:tabLst>
                <a:tab pos="184785" algn="l"/>
              </a:tabLst>
            </a:pP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LoRaWAN:</a:t>
            </a:r>
            <a:r>
              <a:rPr sz="1200" b="1" spc="11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Utilize</a:t>
            </a:r>
            <a:r>
              <a:rPr sz="1200" b="1" spc="114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LoRaWAN</a:t>
            </a:r>
            <a:r>
              <a:rPr sz="1200" b="1" spc="12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technology</a:t>
            </a:r>
            <a:r>
              <a:rPr sz="1200" b="1" spc="1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for</a:t>
            </a:r>
            <a:r>
              <a:rPr sz="1200" b="1" spc="11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long-range, 	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low-power</a:t>
            </a:r>
            <a:r>
              <a:rPr sz="1200" b="1" spc="10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communication,</a:t>
            </a:r>
            <a:r>
              <a:rPr sz="1200" b="1" spc="11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ideal</a:t>
            </a:r>
            <a:r>
              <a:rPr sz="1200" b="1" spc="10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for</a:t>
            </a:r>
            <a:r>
              <a:rPr sz="1200" b="1" spc="10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monitoring</a:t>
            </a:r>
            <a:r>
              <a:rPr sz="1200" b="1" spc="10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manholes 	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spread</a:t>
            </a:r>
            <a:r>
              <a:rPr sz="1200" b="1" spc="-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over</a:t>
            </a:r>
            <a:r>
              <a:rPr sz="1200" b="1" spc="-2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large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 areas.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301B8E"/>
              </a:buClr>
              <a:buFont typeface="Wingdings"/>
              <a:buChar char=""/>
            </a:pPr>
            <a:endParaRPr sz="1200">
              <a:latin typeface="Times New Roman"/>
              <a:cs typeface="Times New Roman"/>
            </a:endParaRPr>
          </a:p>
          <a:p>
            <a:pPr marL="183515" marR="6985" indent="-171450" algn="just">
              <a:lnSpc>
                <a:spcPct val="100000"/>
              </a:lnSpc>
              <a:buClr>
                <a:srgbClr val="301B8E"/>
              </a:buClr>
              <a:buFont typeface="Wingdings"/>
              <a:buChar char=""/>
              <a:tabLst>
                <a:tab pos="184785" algn="l"/>
              </a:tabLst>
            </a:pP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Solar</a:t>
            </a:r>
            <a:r>
              <a:rPr sz="1200" b="1" spc="10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Power:</a:t>
            </a:r>
            <a:r>
              <a:rPr sz="1200" b="1" spc="8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Utilize</a:t>
            </a:r>
            <a:r>
              <a:rPr sz="1200" b="1" spc="9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solar</a:t>
            </a:r>
            <a:r>
              <a:rPr sz="1200" b="1" spc="9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panels</a:t>
            </a:r>
            <a:r>
              <a:rPr sz="1200" b="1" spc="9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to</a:t>
            </a:r>
            <a:r>
              <a:rPr sz="1200" b="1" spc="10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power</a:t>
            </a:r>
            <a:r>
              <a:rPr sz="1200" b="1" spc="9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the</a:t>
            </a:r>
            <a:r>
              <a:rPr sz="1200" b="1" spc="11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monitoring 	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system,</a:t>
            </a:r>
            <a:r>
              <a:rPr sz="1200" b="1" spc="8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making</a:t>
            </a:r>
            <a:r>
              <a:rPr sz="1200" b="1" spc="7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it</a:t>
            </a:r>
            <a:r>
              <a:rPr sz="1200" b="1" spc="8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more</a:t>
            </a:r>
            <a:r>
              <a:rPr sz="1200" b="1" spc="7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sustainable</a:t>
            </a:r>
            <a:r>
              <a:rPr sz="1200" b="1" spc="7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and</a:t>
            </a:r>
            <a:r>
              <a:rPr sz="1200" b="1" spc="7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reducing</a:t>
            </a:r>
            <a:r>
              <a:rPr sz="1200" b="1" spc="7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the</a:t>
            </a:r>
            <a:r>
              <a:rPr sz="1200" b="1" spc="7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spc="-20" dirty="0">
                <a:solidFill>
                  <a:srgbClr val="993366"/>
                </a:solidFill>
                <a:latin typeface="Times New Roman"/>
                <a:cs typeface="Times New Roman"/>
              </a:rPr>
              <a:t>need 	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for</a:t>
            </a:r>
            <a:r>
              <a:rPr sz="1200" b="1" spc="-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frequent</a:t>
            </a:r>
            <a:r>
              <a:rPr sz="1200" b="1" spc="-3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battery</a:t>
            </a:r>
            <a:r>
              <a:rPr sz="1200" b="1" spc="-20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replacements.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301B8E"/>
              </a:buClr>
              <a:buFont typeface="Wingdings"/>
              <a:buChar char=""/>
            </a:pPr>
            <a:endParaRPr sz="12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Clr>
                <a:srgbClr val="301B8E"/>
              </a:buClr>
              <a:buFont typeface="Wingdings"/>
              <a:buChar char=""/>
              <a:tabLst>
                <a:tab pos="184785" algn="l"/>
              </a:tabLst>
            </a:pP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Data</a:t>
            </a:r>
            <a:r>
              <a:rPr sz="1200" b="1" spc="-4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Management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 Challenges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301B8E"/>
              </a:buClr>
              <a:buFont typeface="Wingdings"/>
              <a:buChar char=""/>
            </a:pPr>
            <a:endParaRPr sz="120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Clr>
                <a:srgbClr val="301B8E"/>
              </a:buClr>
              <a:buFont typeface="Wingdings"/>
              <a:buChar char=""/>
              <a:tabLst>
                <a:tab pos="184150" algn="l"/>
              </a:tabLst>
            </a:pP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Maintenance</a:t>
            </a:r>
            <a:r>
              <a:rPr sz="1200" b="1" spc="-1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993366"/>
                </a:solidFill>
                <a:latin typeface="Times New Roman"/>
                <a:cs typeface="Times New Roman"/>
              </a:rPr>
              <a:t>and</a:t>
            </a:r>
            <a:r>
              <a:rPr sz="1200" b="1" spc="-35" dirty="0">
                <a:solidFill>
                  <a:srgbClr val="993366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993366"/>
                </a:solidFill>
                <a:latin typeface="Times New Roman"/>
                <a:cs typeface="Times New Roman"/>
              </a:rPr>
              <a:t>Upkeep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8469" y="4283773"/>
            <a:ext cx="2129790" cy="207645"/>
            <a:chOff x="708469" y="4283773"/>
            <a:chExt cx="2129790" cy="2076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469" y="4283773"/>
              <a:ext cx="160401" cy="1619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80487" y="4337303"/>
              <a:ext cx="457200" cy="154305"/>
            </a:xfrm>
            <a:custGeom>
              <a:avLst/>
              <a:gdLst/>
              <a:ahLst/>
              <a:cxnLst/>
              <a:rect l="l" t="t" r="r" b="b"/>
              <a:pathLst>
                <a:path w="457200" h="154304">
                  <a:moveTo>
                    <a:pt x="450214" y="0"/>
                  </a:moveTo>
                  <a:lnTo>
                    <a:pt x="15620" y="0"/>
                  </a:lnTo>
                  <a:lnTo>
                    <a:pt x="6985" y="0"/>
                  </a:lnTo>
                  <a:lnTo>
                    <a:pt x="0" y="6908"/>
                  </a:lnTo>
                  <a:lnTo>
                    <a:pt x="0" y="147015"/>
                  </a:lnTo>
                  <a:lnTo>
                    <a:pt x="6985" y="153924"/>
                  </a:lnTo>
                  <a:lnTo>
                    <a:pt x="450214" y="153924"/>
                  </a:lnTo>
                  <a:lnTo>
                    <a:pt x="457200" y="147015"/>
                  </a:lnTo>
                  <a:lnTo>
                    <a:pt x="457200" y="6908"/>
                  </a:lnTo>
                  <a:lnTo>
                    <a:pt x="450214" y="0"/>
                  </a:lnTo>
                  <a:close/>
                </a:path>
              </a:pathLst>
            </a:custGeom>
            <a:solidFill>
              <a:srgbClr val="FBF0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173979" y="1078991"/>
            <a:ext cx="3979545" cy="4074160"/>
            <a:chOff x="5173979" y="1078991"/>
            <a:chExt cx="3979545" cy="4074160"/>
          </a:xfrm>
        </p:grpSpPr>
        <p:sp>
          <p:nvSpPr>
            <p:cNvPr id="13" name="object 13"/>
            <p:cNvSpPr/>
            <p:nvPr/>
          </p:nvSpPr>
          <p:spPr>
            <a:xfrm>
              <a:off x="7989947" y="3415590"/>
              <a:ext cx="1154430" cy="1728470"/>
            </a:xfrm>
            <a:custGeom>
              <a:avLst/>
              <a:gdLst/>
              <a:ahLst/>
              <a:cxnLst/>
              <a:rect l="l" t="t" r="r" b="b"/>
              <a:pathLst>
                <a:path w="1154429" h="1728470">
                  <a:moveTo>
                    <a:pt x="1154051" y="0"/>
                  </a:moveTo>
                  <a:lnTo>
                    <a:pt x="1109546" y="22825"/>
                  </a:lnTo>
                  <a:lnTo>
                    <a:pt x="1070029" y="44292"/>
                  </a:lnTo>
                  <a:lnTo>
                    <a:pt x="1031031" y="66577"/>
                  </a:lnTo>
                  <a:lnTo>
                    <a:pt x="992563" y="89669"/>
                  </a:lnTo>
                  <a:lnTo>
                    <a:pt x="954637" y="113557"/>
                  </a:lnTo>
                  <a:lnTo>
                    <a:pt x="917263" y="138228"/>
                  </a:lnTo>
                  <a:lnTo>
                    <a:pt x="880455" y="163672"/>
                  </a:lnTo>
                  <a:lnTo>
                    <a:pt x="844222" y="189876"/>
                  </a:lnTo>
                  <a:lnTo>
                    <a:pt x="808578" y="216830"/>
                  </a:lnTo>
                  <a:lnTo>
                    <a:pt x="773532" y="244522"/>
                  </a:lnTo>
                  <a:lnTo>
                    <a:pt x="739097" y="272940"/>
                  </a:lnTo>
                  <a:lnTo>
                    <a:pt x="705285" y="302072"/>
                  </a:lnTo>
                  <a:lnTo>
                    <a:pt x="672107" y="331908"/>
                  </a:lnTo>
                  <a:lnTo>
                    <a:pt x="639574" y="362435"/>
                  </a:lnTo>
                  <a:lnTo>
                    <a:pt x="607698" y="393642"/>
                  </a:lnTo>
                  <a:lnTo>
                    <a:pt x="576490" y="425518"/>
                  </a:lnTo>
                  <a:lnTo>
                    <a:pt x="545963" y="458051"/>
                  </a:lnTo>
                  <a:lnTo>
                    <a:pt x="516127" y="491229"/>
                  </a:lnTo>
                  <a:lnTo>
                    <a:pt x="486995" y="525042"/>
                  </a:lnTo>
                  <a:lnTo>
                    <a:pt x="458577" y="559476"/>
                  </a:lnTo>
                  <a:lnTo>
                    <a:pt x="430885" y="594521"/>
                  </a:lnTo>
                  <a:lnTo>
                    <a:pt x="403931" y="630166"/>
                  </a:lnTo>
                  <a:lnTo>
                    <a:pt x="377726" y="666398"/>
                  </a:lnTo>
                  <a:lnTo>
                    <a:pt x="352282" y="703207"/>
                  </a:lnTo>
                  <a:lnTo>
                    <a:pt x="327610" y="740580"/>
                  </a:lnTo>
                  <a:lnTo>
                    <a:pt x="303723" y="778507"/>
                  </a:lnTo>
                  <a:lnTo>
                    <a:pt x="280631" y="816975"/>
                  </a:lnTo>
                  <a:lnTo>
                    <a:pt x="258345" y="855973"/>
                  </a:lnTo>
                  <a:lnTo>
                    <a:pt x="236879" y="895490"/>
                  </a:lnTo>
                  <a:lnTo>
                    <a:pt x="216242" y="935513"/>
                  </a:lnTo>
                  <a:lnTo>
                    <a:pt x="196447" y="976032"/>
                  </a:lnTo>
                  <a:lnTo>
                    <a:pt x="177505" y="1017035"/>
                  </a:lnTo>
                  <a:lnTo>
                    <a:pt x="159428" y="1058511"/>
                  </a:lnTo>
                  <a:lnTo>
                    <a:pt x="142227" y="1100447"/>
                  </a:lnTo>
                  <a:lnTo>
                    <a:pt x="125913" y="1142832"/>
                  </a:lnTo>
                  <a:lnTo>
                    <a:pt x="110499" y="1185656"/>
                  </a:lnTo>
                  <a:lnTo>
                    <a:pt x="95996" y="1228905"/>
                  </a:lnTo>
                  <a:lnTo>
                    <a:pt x="82415" y="1272569"/>
                  </a:lnTo>
                  <a:lnTo>
                    <a:pt x="69768" y="1316636"/>
                  </a:lnTo>
                  <a:lnTo>
                    <a:pt x="58067" y="1361095"/>
                  </a:lnTo>
                  <a:lnTo>
                    <a:pt x="47322" y="1405934"/>
                  </a:lnTo>
                  <a:lnTo>
                    <a:pt x="37546" y="1451142"/>
                  </a:lnTo>
                  <a:lnTo>
                    <a:pt x="28750" y="1496706"/>
                  </a:lnTo>
                  <a:lnTo>
                    <a:pt x="20946" y="1542616"/>
                  </a:lnTo>
                  <a:lnTo>
                    <a:pt x="14145" y="1588860"/>
                  </a:lnTo>
                  <a:lnTo>
                    <a:pt x="8358" y="1635426"/>
                  </a:lnTo>
                  <a:lnTo>
                    <a:pt x="3598" y="1682303"/>
                  </a:lnTo>
                  <a:lnTo>
                    <a:pt x="0" y="1727909"/>
                  </a:lnTo>
                </a:path>
              </a:pathLst>
            </a:custGeom>
            <a:ln w="19050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97595" y="3546347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40" h="586739">
                  <a:moveTo>
                    <a:pt x="293370" y="0"/>
                  </a:moveTo>
                  <a:lnTo>
                    <a:pt x="245777" y="3838"/>
                  </a:lnTo>
                  <a:lnTo>
                    <a:pt x="200631" y="14953"/>
                  </a:lnTo>
                  <a:lnTo>
                    <a:pt x="158537" y="32740"/>
                  </a:lnTo>
                  <a:lnTo>
                    <a:pt x="120097" y="56595"/>
                  </a:lnTo>
                  <a:lnTo>
                    <a:pt x="85915" y="85915"/>
                  </a:lnTo>
                  <a:lnTo>
                    <a:pt x="56595" y="120097"/>
                  </a:lnTo>
                  <a:lnTo>
                    <a:pt x="32740" y="158537"/>
                  </a:lnTo>
                  <a:lnTo>
                    <a:pt x="14953" y="200631"/>
                  </a:lnTo>
                  <a:lnTo>
                    <a:pt x="3838" y="245777"/>
                  </a:lnTo>
                  <a:lnTo>
                    <a:pt x="0" y="293369"/>
                  </a:lnTo>
                  <a:lnTo>
                    <a:pt x="3838" y="340956"/>
                  </a:lnTo>
                  <a:lnTo>
                    <a:pt x="14953" y="386098"/>
                  </a:lnTo>
                  <a:lnTo>
                    <a:pt x="32740" y="428191"/>
                  </a:lnTo>
                  <a:lnTo>
                    <a:pt x="56595" y="466631"/>
                  </a:lnTo>
                  <a:lnTo>
                    <a:pt x="85915" y="500814"/>
                  </a:lnTo>
                  <a:lnTo>
                    <a:pt x="120097" y="530137"/>
                  </a:lnTo>
                  <a:lnTo>
                    <a:pt x="158537" y="553995"/>
                  </a:lnTo>
                  <a:lnTo>
                    <a:pt x="200631" y="571784"/>
                  </a:lnTo>
                  <a:lnTo>
                    <a:pt x="245777" y="582900"/>
                  </a:lnTo>
                  <a:lnTo>
                    <a:pt x="293370" y="586739"/>
                  </a:lnTo>
                  <a:lnTo>
                    <a:pt x="340962" y="582900"/>
                  </a:lnTo>
                  <a:lnTo>
                    <a:pt x="386108" y="571784"/>
                  </a:lnTo>
                  <a:lnTo>
                    <a:pt x="428202" y="553995"/>
                  </a:lnTo>
                  <a:lnTo>
                    <a:pt x="466642" y="530137"/>
                  </a:lnTo>
                  <a:lnTo>
                    <a:pt x="500824" y="500814"/>
                  </a:lnTo>
                  <a:lnTo>
                    <a:pt x="530144" y="466631"/>
                  </a:lnTo>
                  <a:lnTo>
                    <a:pt x="553999" y="428191"/>
                  </a:lnTo>
                  <a:lnTo>
                    <a:pt x="571786" y="386098"/>
                  </a:lnTo>
                  <a:lnTo>
                    <a:pt x="582901" y="340956"/>
                  </a:lnTo>
                  <a:lnTo>
                    <a:pt x="586739" y="293369"/>
                  </a:lnTo>
                  <a:lnTo>
                    <a:pt x="582901" y="245777"/>
                  </a:lnTo>
                  <a:lnTo>
                    <a:pt x="571786" y="200631"/>
                  </a:lnTo>
                  <a:lnTo>
                    <a:pt x="553999" y="158537"/>
                  </a:lnTo>
                  <a:lnTo>
                    <a:pt x="530144" y="120097"/>
                  </a:lnTo>
                  <a:lnTo>
                    <a:pt x="500824" y="85915"/>
                  </a:lnTo>
                  <a:lnTo>
                    <a:pt x="466642" y="56595"/>
                  </a:lnTo>
                  <a:lnTo>
                    <a:pt x="428202" y="32740"/>
                  </a:lnTo>
                  <a:lnTo>
                    <a:pt x="386108" y="14953"/>
                  </a:lnTo>
                  <a:lnTo>
                    <a:pt x="340962" y="3838"/>
                  </a:lnTo>
                  <a:lnTo>
                    <a:pt x="293370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97595" y="3546347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40" h="586739">
                  <a:moveTo>
                    <a:pt x="586739" y="293369"/>
                  </a:moveTo>
                  <a:lnTo>
                    <a:pt x="582901" y="340956"/>
                  </a:lnTo>
                  <a:lnTo>
                    <a:pt x="571786" y="386098"/>
                  </a:lnTo>
                  <a:lnTo>
                    <a:pt x="553999" y="428191"/>
                  </a:lnTo>
                  <a:lnTo>
                    <a:pt x="530144" y="466631"/>
                  </a:lnTo>
                  <a:lnTo>
                    <a:pt x="500824" y="500814"/>
                  </a:lnTo>
                  <a:lnTo>
                    <a:pt x="466642" y="530137"/>
                  </a:lnTo>
                  <a:lnTo>
                    <a:pt x="428202" y="553995"/>
                  </a:lnTo>
                  <a:lnTo>
                    <a:pt x="386108" y="571784"/>
                  </a:lnTo>
                  <a:lnTo>
                    <a:pt x="340962" y="582900"/>
                  </a:lnTo>
                  <a:lnTo>
                    <a:pt x="293370" y="586739"/>
                  </a:lnTo>
                  <a:lnTo>
                    <a:pt x="245777" y="582900"/>
                  </a:lnTo>
                  <a:lnTo>
                    <a:pt x="200631" y="571784"/>
                  </a:lnTo>
                  <a:lnTo>
                    <a:pt x="158537" y="553995"/>
                  </a:lnTo>
                  <a:lnTo>
                    <a:pt x="120097" y="530137"/>
                  </a:lnTo>
                  <a:lnTo>
                    <a:pt x="85915" y="500814"/>
                  </a:lnTo>
                  <a:lnTo>
                    <a:pt x="56595" y="466631"/>
                  </a:lnTo>
                  <a:lnTo>
                    <a:pt x="32740" y="428191"/>
                  </a:lnTo>
                  <a:lnTo>
                    <a:pt x="14953" y="386098"/>
                  </a:lnTo>
                  <a:lnTo>
                    <a:pt x="3838" y="340956"/>
                  </a:lnTo>
                  <a:lnTo>
                    <a:pt x="0" y="293369"/>
                  </a:lnTo>
                  <a:lnTo>
                    <a:pt x="3838" y="245777"/>
                  </a:lnTo>
                  <a:lnTo>
                    <a:pt x="14953" y="200631"/>
                  </a:lnTo>
                  <a:lnTo>
                    <a:pt x="32740" y="158537"/>
                  </a:lnTo>
                  <a:lnTo>
                    <a:pt x="56595" y="120097"/>
                  </a:lnTo>
                  <a:lnTo>
                    <a:pt x="85915" y="85915"/>
                  </a:lnTo>
                  <a:lnTo>
                    <a:pt x="120097" y="56595"/>
                  </a:lnTo>
                  <a:lnTo>
                    <a:pt x="158537" y="32740"/>
                  </a:lnTo>
                  <a:lnTo>
                    <a:pt x="200631" y="14953"/>
                  </a:lnTo>
                  <a:lnTo>
                    <a:pt x="245777" y="3838"/>
                  </a:lnTo>
                  <a:lnTo>
                    <a:pt x="293370" y="0"/>
                  </a:lnTo>
                  <a:lnTo>
                    <a:pt x="340962" y="3838"/>
                  </a:lnTo>
                  <a:lnTo>
                    <a:pt x="386108" y="14953"/>
                  </a:lnTo>
                  <a:lnTo>
                    <a:pt x="428202" y="32740"/>
                  </a:lnTo>
                  <a:lnTo>
                    <a:pt x="466642" y="56595"/>
                  </a:lnTo>
                  <a:lnTo>
                    <a:pt x="500824" y="85915"/>
                  </a:lnTo>
                  <a:lnTo>
                    <a:pt x="530144" y="120097"/>
                  </a:lnTo>
                  <a:lnTo>
                    <a:pt x="553999" y="158537"/>
                  </a:lnTo>
                  <a:lnTo>
                    <a:pt x="571786" y="200631"/>
                  </a:lnTo>
                  <a:lnTo>
                    <a:pt x="582901" y="245777"/>
                  </a:lnTo>
                  <a:lnTo>
                    <a:pt x="586739" y="293369"/>
                  </a:lnTo>
                  <a:close/>
                </a:path>
              </a:pathLst>
            </a:custGeom>
            <a:ln w="9525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3979" y="1078991"/>
              <a:ext cx="3605022" cy="3777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525" y="0"/>
            <a:ext cx="9153525" cy="5148580"/>
            <a:chOff x="-9525" y="0"/>
            <a:chExt cx="9153525" cy="5148580"/>
          </a:xfrm>
        </p:grpSpPr>
        <p:sp>
          <p:nvSpPr>
            <p:cNvPr id="3" name="object 3"/>
            <p:cNvSpPr/>
            <p:nvPr/>
          </p:nvSpPr>
          <p:spPr>
            <a:xfrm>
              <a:off x="762" y="0"/>
              <a:ext cx="9143365" cy="5135245"/>
            </a:xfrm>
            <a:custGeom>
              <a:avLst/>
              <a:gdLst/>
              <a:ahLst/>
              <a:cxnLst/>
              <a:rect l="l" t="t" r="r" b="b"/>
              <a:pathLst>
                <a:path w="9143365" h="5135245">
                  <a:moveTo>
                    <a:pt x="9143238" y="186309"/>
                  </a:moveTo>
                  <a:lnTo>
                    <a:pt x="8924925" y="186309"/>
                  </a:lnTo>
                  <a:lnTo>
                    <a:pt x="8924925" y="0"/>
                  </a:lnTo>
                  <a:lnTo>
                    <a:pt x="8905875" y="0"/>
                  </a:lnTo>
                  <a:lnTo>
                    <a:pt x="8905875" y="186309"/>
                  </a:lnTo>
                  <a:lnTo>
                    <a:pt x="0" y="186309"/>
                  </a:lnTo>
                  <a:lnTo>
                    <a:pt x="0" y="205359"/>
                  </a:lnTo>
                  <a:lnTo>
                    <a:pt x="8905875" y="205359"/>
                  </a:lnTo>
                  <a:lnTo>
                    <a:pt x="8905875" y="5135118"/>
                  </a:lnTo>
                  <a:lnTo>
                    <a:pt x="8924925" y="5135118"/>
                  </a:lnTo>
                  <a:lnTo>
                    <a:pt x="8924925" y="205359"/>
                  </a:lnTo>
                  <a:lnTo>
                    <a:pt x="9143238" y="205359"/>
                  </a:lnTo>
                  <a:lnTo>
                    <a:pt x="9143238" y="186309"/>
                  </a:lnTo>
                  <a:close/>
                </a:path>
              </a:pathLst>
            </a:custGeom>
            <a:solidFill>
              <a:srgbClr val="7A7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229108"/>
              <a:ext cx="488950" cy="2687320"/>
            </a:xfrm>
            <a:custGeom>
              <a:avLst/>
              <a:gdLst/>
              <a:ahLst/>
              <a:cxnLst/>
              <a:rect l="l" t="t" r="r" b="b"/>
              <a:pathLst>
                <a:path w="488950" h="2687320">
                  <a:moveTo>
                    <a:pt x="0" y="2686806"/>
                  </a:moveTo>
                  <a:lnTo>
                    <a:pt x="24919" y="2656611"/>
                  </a:lnTo>
                  <a:lnTo>
                    <a:pt x="52610" y="2621565"/>
                  </a:lnTo>
                  <a:lnTo>
                    <a:pt x="79564" y="2585920"/>
                  </a:lnTo>
                  <a:lnTo>
                    <a:pt x="105769" y="2549688"/>
                  </a:lnTo>
                  <a:lnTo>
                    <a:pt x="131213" y="2512879"/>
                  </a:lnTo>
                  <a:lnTo>
                    <a:pt x="155884" y="2475506"/>
                  </a:lnTo>
                  <a:lnTo>
                    <a:pt x="179772" y="2437579"/>
                  </a:lnTo>
                  <a:lnTo>
                    <a:pt x="202864" y="2399111"/>
                  </a:lnTo>
                  <a:lnTo>
                    <a:pt x="225149" y="2360113"/>
                  </a:lnTo>
                  <a:lnTo>
                    <a:pt x="246615" y="2320597"/>
                  </a:lnTo>
                  <a:lnTo>
                    <a:pt x="267252" y="2280573"/>
                  </a:lnTo>
                  <a:lnTo>
                    <a:pt x="287047" y="2240054"/>
                  </a:lnTo>
                  <a:lnTo>
                    <a:pt x="305988" y="2199051"/>
                  </a:lnTo>
                  <a:lnTo>
                    <a:pt x="324066" y="2157576"/>
                  </a:lnTo>
                  <a:lnTo>
                    <a:pt x="341266" y="2115640"/>
                  </a:lnTo>
                  <a:lnTo>
                    <a:pt x="357580" y="2073254"/>
                  </a:lnTo>
                  <a:lnTo>
                    <a:pt x="372994" y="2030431"/>
                  </a:lnTo>
                  <a:lnTo>
                    <a:pt x="387497" y="1987182"/>
                  </a:lnTo>
                  <a:lnTo>
                    <a:pt x="401077" y="1943518"/>
                  </a:lnTo>
                  <a:lnTo>
                    <a:pt x="413724" y="1899451"/>
                  </a:lnTo>
                  <a:lnTo>
                    <a:pt x="425425" y="1854992"/>
                  </a:lnTo>
                  <a:lnTo>
                    <a:pt x="436170" y="1810154"/>
                  </a:lnTo>
                  <a:lnTo>
                    <a:pt x="445946" y="1764946"/>
                  </a:lnTo>
                  <a:lnTo>
                    <a:pt x="454741" y="1719382"/>
                  </a:lnTo>
                  <a:lnTo>
                    <a:pt x="462546" y="1673473"/>
                  </a:lnTo>
                  <a:lnTo>
                    <a:pt x="469347" y="1627229"/>
                  </a:lnTo>
                  <a:lnTo>
                    <a:pt x="475133" y="1580663"/>
                  </a:lnTo>
                  <a:lnTo>
                    <a:pt x="479893" y="1533787"/>
                  </a:lnTo>
                  <a:lnTo>
                    <a:pt x="483616" y="1486611"/>
                  </a:lnTo>
                  <a:lnTo>
                    <a:pt x="486289" y="1439147"/>
                  </a:lnTo>
                  <a:lnTo>
                    <a:pt x="487901" y="1391407"/>
                  </a:lnTo>
                  <a:lnTo>
                    <a:pt x="488442" y="1343403"/>
                  </a:lnTo>
                  <a:lnTo>
                    <a:pt x="487901" y="1295398"/>
                  </a:lnTo>
                  <a:lnTo>
                    <a:pt x="486289" y="1247658"/>
                  </a:lnTo>
                  <a:lnTo>
                    <a:pt x="483616" y="1200195"/>
                  </a:lnTo>
                  <a:lnTo>
                    <a:pt x="479893" y="1153019"/>
                  </a:lnTo>
                  <a:lnTo>
                    <a:pt x="475133" y="1106142"/>
                  </a:lnTo>
                  <a:lnTo>
                    <a:pt x="469347" y="1059576"/>
                  </a:lnTo>
                  <a:lnTo>
                    <a:pt x="462546" y="1013333"/>
                  </a:lnTo>
                  <a:lnTo>
                    <a:pt x="454741" y="967423"/>
                  </a:lnTo>
                  <a:lnTo>
                    <a:pt x="445946" y="921859"/>
                  </a:lnTo>
                  <a:lnTo>
                    <a:pt x="436170" y="876652"/>
                  </a:lnTo>
                  <a:lnTo>
                    <a:pt x="425425" y="831813"/>
                  </a:lnTo>
                  <a:lnTo>
                    <a:pt x="413724" y="787354"/>
                  </a:lnTo>
                  <a:lnTo>
                    <a:pt x="401077" y="743287"/>
                  </a:lnTo>
                  <a:lnTo>
                    <a:pt x="387497" y="699623"/>
                  </a:lnTo>
                  <a:lnTo>
                    <a:pt x="372994" y="656374"/>
                  </a:lnTo>
                  <a:lnTo>
                    <a:pt x="357580" y="613551"/>
                  </a:lnTo>
                  <a:lnTo>
                    <a:pt x="341266" y="571166"/>
                  </a:lnTo>
                  <a:lnTo>
                    <a:pt x="324066" y="529230"/>
                  </a:lnTo>
                  <a:lnTo>
                    <a:pt x="305988" y="487754"/>
                  </a:lnTo>
                  <a:lnTo>
                    <a:pt x="287047" y="446751"/>
                  </a:lnTo>
                  <a:lnTo>
                    <a:pt x="267252" y="406232"/>
                  </a:lnTo>
                  <a:lnTo>
                    <a:pt x="246615" y="366209"/>
                  </a:lnTo>
                  <a:lnTo>
                    <a:pt x="225149" y="326692"/>
                  </a:lnTo>
                  <a:lnTo>
                    <a:pt x="202864" y="287694"/>
                  </a:lnTo>
                  <a:lnTo>
                    <a:pt x="179772" y="249226"/>
                  </a:lnTo>
                  <a:lnTo>
                    <a:pt x="155884" y="211300"/>
                  </a:lnTo>
                  <a:lnTo>
                    <a:pt x="131213" y="173926"/>
                  </a:lnTo>
                  <a:lnTo>
                    <a:pt x="105769" y="137118"/>
                  </a:lnTo>
                  <a:lnTo>
                    <a:pt x="79564" y="100885"/>
                  </a:lnTo>
                  <a:lnTo>
                    <a:pt x="52610" y="65240"/>
                  </a:lnTo>
                  <a:lnTo>
                    <a:pt x="24919" y="3019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457" y="4625149"/>
              <a:ext cx="161925" cy="1619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17" y="784669"/>
              <a:ext cx="236601" cy="236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189" y="4780597"/>
              <a:ext cx="160400" cy="1619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0121" y="4932997"/>
              <a:ext cx="87249" cy="872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533" y="1840801"/>
              <a:ext cx="87249" cy="87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1933" y="3607117"/>
              <a:ext cx="160400" cy="160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41999" y="4928615"/>
              <a:ext cx="563880" cy="215265"/>
            </a:xfrm>
            <a:custGeom>
              <a:avLst/>
              <a:gdLst/>
              <a:ahLst/>
              <a:cxnLst/>
              <a:rect l="l" t="t" r="r" b="b"/>
              <a:pathLst>
                <a:path w="563880" h="215264">
                  <a:moveTo>
                    <a:pt x="281922" y="0"/>
                  </a:moveTo>
                  <a:lnTo>
                    <a:pt x="234329" y="3839"/>
                  </a:lnTo>
                  <a:lnTo>
                    <a:pt x="189184" y="14956"/>
                  </a:lnTo>
                  <a:lnTo>
                    <a:pt x="147089" y="32745"/>
                  </a:lnTo>
                  <a:lnTo>
                    <a:pt x="108650" y="56603"/>
                  </a:lnTo>
                  <a:lnTo>
                    <a:pt x="74468" y="85925"/>
                  </a:lnTo>
                  <a:lnTo>
                    <a:pt x="45148" y="120109"/>
                  </a:lnTo>
                  <a:lnTo>
                    <a:pt x="21292" y="158549"/>
                  </a:lnTo>
                  <a:lnTo>
                    <a:pt x="3506" y="200642"/>
                  </a:lnTo>
                  <a:lnTo>
                    <a:pt x="0" y="214883"/>
                  </a:lnTo>
                  <a:lnTo>
                    <a:pt x="563845" y="214883"/>
                  </a:lnTo>
                  <a:lnTo>
                    <a:pt x="542552" y="158549"/>
                  </a:lnTo>
                  <a:lnTo>
                    <a:pt x="518697" y="120109"/>
                  </a:lnTo>
                  <a:lnTo>
                    <a:pt x="489377" y="85925"/>
                  </a:lnTo>
                  <a:lnTo>
                    <a:pt x="455195" y="56603"/>
                  </a:lnTo>
                  <a:lnTo>
                    <a:pt x="416755" y="32745"/>
                  </a:lnTo>
                  <a:lnTo>
                    <a:pt x="374661" y="14956"/>
                  </a:lnTo>
                  <a:lnTo>
                    <a:pt x="329515" y="3839"/>
                  </a:lnTo>
                  <a:lnTo>
                    <a:pt x="281922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41999" y="4928615"/>
              <a:ext cx="563880" cy="215265"/>
            </a:xfrm>
            <a:custGeom>
              <a:avLst/>
              <a:gdLst/>
              <a:ahLst/>
              <a:cxnLst/>
              <a:rect l="l" t="t" r="r" b="b"/>
              <a:pathLst>
                <a:path w="563880" h="215264">
                  <a:moveTo>
                    <a:pt x="0" y="214883"/>
                  </a:moveTo>
                  <a:lnTo>
                    <a:pt x="21292" y="158549"/>
                  </a:lnTo>
                  <a:lnTo>
                    <a:pt x="45148" y="120109"/>
                  </a:lnTo>
                  <a:lnTo>
                    <a:pt x="74468" y="85925"/>
                  </a:lnTo>
                  <a:lnTo>
                    <a:pt x="108650" y="56603"/>
                  </a:lnTo>
                  <a:lnTo>
                    <a:pt x="147089" y="32745"/>
                  </a:lnTo>
                  <a:lnTo>
                    <a:pt x="189184" y="14956"/>
                  </a:lnTo>
                  <a:lnTo>
                    <a:pt x="234329" y="3839"/>
                  </a:lnTo>
                  <a:lnTo>
                    <a:pt x="281922" y="0"/>
                  </a:lnTo>
                  <a:lnTo>
                    <a:pt x="329515" y="3839"/>
                  </a:lnTo>
                  <a:lnTo>
                    <a:pt x="374661" y="14956"/>
                  </a:lnTo>
                  <a:lnTo>
                    <a:pt x="416755" y="32745"/>
                  </a:lnTo>
                  <a:lnTo>
                    <a:pt x="455195" y="56603"/>
                  </a:lnTo>
                  <a:lnTo>
                    <a:pt x="489377" y="85925"/>
                  </a:lnTo>
                  <a:lnTo>
                    <a:pt x="518697" y="120109"/>
                  </a:lnTo>
                  <a:lnTo>
                    <a:pt x="542552" y="158549"/>
                  </a:lnTo>
                  <a:lnTo>
                    <a:pt x="560339" y="200642"/>
                  </a:lnTo>
                  <a:lnTo>
                    <a:pt x="563845" y="214883"/>
                  </a:lnTo>
                </a:path>
              </a:pathLst>
            </a:custGeom>
            <a:ln w="9524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3804" y="1563624"/>
              <a:ext cx="1431036" cy="212293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72079" y="689355"/>
            <a:ext cx="2585085" cy="42418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9"/>
              </a:lnSpc>
            </a:pPr>
            <a:r>
              <a:rPr spc="-10" dirty="0">
                <a:solidFill>
                  <a:srgbClr val="001F5F"/>
                </a:solidFill>
              </a:rPr>
              <a:t>CONCLUSION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Clr>
                <a:srgbClr val="301B8E"/>
              </a:buClr>
              <a:buSzPct val="75000"/>
              <a:buFont typeface="Wingdings"/>
              <a:buChar char=""/>
              <a:tabLst>
                <a:tab pos="299085" algn="l"/>
              </a:tabLst>
            </a:pPr>
            <a:r>
              <a:rPr dirty="0"/>
              <a:t>Manhole</a:t>
            </a:r>
            <a:r>
              <a:rPr spc="100" dirty="0"/>
              <a:t>  </a:t>
            </a:r>
            <a:r>
              <a:rPr dirty="0"/>
              <a:t>detection</a:t>
            </a:r>
            <a:r>
              <a:rPr spc="110" dirty="0"/>
              <a:t>  </a:t>
            </a:r>
            <a:r>
              <a:rPr dirty="0"/>
              <a:t>and</a:t>
            </a:r>
            <a:r>
              <a:rPr spc="105" dirty="0"/>
              <a:t>  </a:t>
            </a:r>
            <a:r>
              <a:rPr dirty="0"/>
              <a:t>monitoring</a:t>
            </a:r>
            <a:r>
              <a:rPr spc="110" dirty="0"/>
              <a:t>  </a:t>
            </a:r>
            <a:r>
              <a:rPr dirty="0"/>
              <a:t>systems</a:t>
            </a:r>
            <a:r>
              <a:rPr spc="110" dirty="0"/>
              <a:t>  </a:t>
            </a:r>
            <a:r>
              <a:rPr spc="-10" dirty="0"/>
              <a:t>provide </a:t>
            </a:r>
            <a:r>
              <a:rPr dirty="0"/>
              <a:t>significant</a:t>
            </a:r>
            <a:r>
              <a:rPr spc="-20" dirty="0"/>
              <a:t> </a:t>
            </a:r>
            <a:r>
              <a:rPr dirty="0"/>
              <a:t>advantages</a:t>
            </a:r>
            <a:r>
              <a:rPr spc="-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terms</a:t>
            </a:r>
            <a:r>
              <a:rPr spc="-1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safety,</a:t>
            </a:r>
            <a:r>
              <a:rPr spc="-15" dirty="0"/>
              <a:t> </a:t>
            </a:r>
            <a:r>
              <a:rPr dirty="0"/>
              <a:t>efficiency, </a:t>
            </a:r>
            <a:r>
              <a:rPr spc="-20" dirty="0"/>
              <a:t>cost </a:t>
            </a:r>
            <a:r>
              <a:rPr dirty="0"/>
              <a:t>savings,</a:t>
            </a:r>
            <a:r>
              <a:rPr spc="-60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environmental</a:t>
            </a:r>
            <a:r>
              <a:rPr spc="-5" dirty="0"/>
              <a:t> </a:t>
            </a:r>
            <a:r>
              <a:rPr spc="-10" dirty="0"/>
              <a:t>protection.</a:t>
            </a:r>
          </a:p>
          <a:p>
            <a:pPr marL="297815" marR="5080" indent="-285750" algn="just">
              <a:lnSpc>
                <a:spcPct val="100000"/>
              </a:lnSpc>
              <a:spcBef>
                <a:spcPts val="5"/>
              </a:spcBef>
              <a:buClr>
                <a:srgbClr val="301B8E"/>
              </a:buClr>
              <a:buSzPct val="75000"/>
              <a:buFont typeface="Wingdings"/>
              <a:buChar char=""/>
              <a:tabLst>
                <a:tab pos="299085" algn="l"/>
              </a:tabLst>
            </a:pPr>
            <a:r>
              <a:rPr dirty="0"/>
              <a:t>By</a:t>
            </a:r>
            <a:r>
              <a:rPr spc="320" dirty="0"/>
              <a:t> </a:t>
            </a:r>
            <a:r>
              <a:rPr dirty="0"/>
              <a:t>leveraging</a:t>
            </a:r>
            <a:r>
              <a:rPr spc="325" dirty="0"/>
              <a:t> </a:t>
            </a:r>
            <a:r>
              <a:rPr dirty="0"/>
              <a:t>advanced</a:t>
            </a:r>
            <a:r>
              <a:rPr spc="320" dirty="0"/>
              <a:t> </a:t>
            </a:r>
            <a:r>
              <a:rPr dirty="0"/>
              <a:t>technologies</a:t>
            </a:r>
            <a:r>
              <a:rPr spc="340" dirty="0"/>
              <a:t> </a:t>
            </a:r>
            <a:r>
              <a:rPr dirty="0"/>
              <a:t>such</a:t>
            </a:r>
            <a:r>
              <a:rPr spc="315" dirty="0"/>
              <a:t> </a:t>
            </a:r>
            <a:r>
              <a:rPr dirty="0"/>
              <a:t>as</a:t>
            </a:r>
            <a:r>
              <a:rPr spc="330" dirty="0"/>
              <a:t> </a:t>
            </a:r>
            <a:r>
              <a:rPr spc="-10" dirty="0"/>
              <a:t>sensors, 	</a:t>
            </a:r>
            <a:r>
              <a:rPr dirty="0"/>
              <a:t>connectivity,</a:t>
            </a:r>
            <a:r>
              <a:rPr spc="290" dirty="0"/>
              <a:t> </a:t>
            </a:r>
            <a:r>
              <a:rPr dirty="0"/>
              <a:t>and</a:t>
            </a:r>
            <a:r>
              <a:rPr spc="305" dirty="0"/>
              <a:t> </a:t>
            </a:r>
            <a:r>
              <a:rPr dirty="0"/>
              <a:t>data</a:t>
            </a:r>
            <a:r>
              <a:rPr spc="295" dirty="0"/>
              <a:t> </a:t>
            </a:r>
            <a:r>
              <a:rPr dirty="0"/>
              <a:t>analytics,</a:t>
            </a:r>
            <a:r>
              <a:rPr spc="305" dirty="0"/>
              <a:t> </a:t>
            </a:r>
            <a:r>
              <a:rPr dirty="0"/>
              <a:t>these</a:t>
            </a:r>
            <a:r>
              <a:rPr spc="290" dirty="0"/>
              <a:t> </a:t>
            </a:r>
            <a:r>
              <a:rPr dirty="0"/>
              <a:t>systems</a:t>
            </a:r>
            <a:r>
              <a:rPr spc="300" dirty="0"/>
              <a:t> </a:t>
            </a:r>
            <a:r>
              <a:rPr spc="-10" dirty="0"/>
              <a:t>enable 	</a:t>
            </a:r>
            <a:r>
              <a:rPr dirty="0"/>
              <a:t>proactive</a:t>
            </a:r>
            <a:r>
              <a:rPr spc="204" dirty="0"/>
              <a:t>   </a:t>
            </a:r>
            <a:r>
              <a:rPr dirty="0"/>
              <a:t>and</a:t>
            </a:r>
            <a:r>
              <a:rPr spc="204" dirty="0"/>
              <a:t>   </a:t>
            </a:r>
            <a:r>
              <a:rPr dirty="0"/>
              <a:t>effective</a:t>
            </a:r>
            <a:r>
              <a:rPr spc="215" dirty="0"/>
              <a:t>   </a:t>
            </a:r>
            <a:r>
              <a:rPr dirty="0"/>
              <a:t>management</a:t>
            </a:r>
            <a:r>
              <a:rPr spc="210" dirty="0"/>
              <a:t>   </a:t>
            </a:r>
            <a:r>
              <a:rPr dirty="0"/>
              <a:t>of</a:t>
            </a:r>
            <a:r>
              <a:rPr spc="210" dirty="0"/>
              <a:t>   </a:t>
            </a:r>
            <a:r>
              <a:rPr spc="-10" dirty="0"/>
              <a:t>urban 	</a:t>
            </a:r>
            <a:r>
              <a:rPr dirty="0"/>
              <a:t>infrastructure,</a:t>
            </a:r>
            <a:r>
              <a:rPr spc="450" dirty="0"/>
              <a:t> </a:t>
            </a:r>
            <a:r>
              <a:rPr dirty="0"/>
              <a:t>contributing</a:t>
            </a:r>
            <a:r>
              <a:rPr spc="465" dirty="0"/>
              <a:t> </a:t>
            </a:r>
            <a:r>
              <a:rPr dirty="0"/>
              <a:t>to</a:t>
            </a:r>
            <a:r>
              <a:rPr spc="465" dirty="0"/>
              <a:t> </a:t>
            </a:r>
            <a:r>
              <a:rPr dirty="0"/>
              <a:t>the</a:t>
            </a:r>
            <a:r>
              <a:rPr spc="445" dirty="0"/>
              <a:t> </a:t>
            </a:r>
            <a:r>
              <a:rPr dirty="0"/>
              <a:t>overall</a:t>
            </a:r>
            <a:r>
              <a:rPr spc="445" dirty="0"/>
              <a:t> </a:t>
            </a:r>
            <a:r>
              <a:rPr spc="-10" dirty="0"/>
              <a:t>well-being 	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safety</a:t>
            </a:r>
            <a:r>
              <a:rPr spc="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community.</a:t>
            </a:r>
          </a:p>
          <a:p>
            <a:pPr marL="298450" indent="-285750" algn="just">
              <a:lnSpc>
                <a:spcPct val="100000"/>
              </a:lnSpc>
              <a:buClr>
                <a:srgbClr val="301B8E"/>
              </a:buClr>
              <a:buSzPct val="75000"/>
              <a:buFont typeface="Wingdings"/>
              <a:buChar char=""/>
              <a:tabLst>
                <a:tab pos="298450" algn="l"/>
              </a:tabLst>
            </a:pPr>
            <a:r>
              <a:rPr dirty="0"/>
              <a:t>Manhole</a:t>
            </a:r>
            <a:r>
              <a:rPr spc="-20" dirty="0"/>
              <a:t> </a:t>
            </a:r>
            <a:r>
              <a:rPr dirty="0"/>
              <a:t>detection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monitoring</a:t>
            </a:r>
            <a:r>
              <a:rPr spc="-5" dirty="0"/>
              <a:t> </a:t>
            </a:r>
            <a:r>
              <a:rPr dirty="0"/>
              <a:t>systems</a:t>
            </a:r>
            <a:r>
              <a:rPr spc="-10" dirty="0"/>
              <a:t> </a:t>
            </a:r>
            <a:r>
              <a:rPr dirty="0"/>
              <a:t>are</a:t>
            </a:r>
            <a:r>
              <a:rPr spc="-10" dirty="0"/>
              <a:t> versatile</a:t>
            </a:r>
          </a:p>
          <a:p>
            <a:pPr marL="299085" algn="just">
              <a:lnSpc>
                <a:spcPct val="100000"/>
              </a:lnSpc>
            </a:pPr>
            <a:r>
              <a:rPr dirty="0"/>
              <a:t>and</a:t>
            </a:r>
            <a:r>
              <a:rPr spc="-30" dirty="0"/>
              <a:t> </a:t>
            </a:r>
            <a:r>
              <a:rPr dirty="0"/>
              <a:t>beneficial</a:t>
            </a:r>
            <a:r>
              <a:rPr spc="1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wide</a:t>
            </a:r>
            <a:r>
              <a:rPr spc="-40" dirty="0"/>
              <a:t> </a:t>
            </a:r>
            <a:r>
              <a:rPr dirty="0"/>
              <a:t>range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0" dirty="0"/>
              <a:t>applications.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68" y="1013459"/>
            <a:ext cx="7877556" cy="22143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0508" y="1285697"/>
            <a:ext cx="660273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solidFill>
                  <a:srgbClr val="FFC000"/>
                </a:solidFill>
              </a:rPr>
              <a:t>THANK</a:t>
            </a:r>
            <a:r>
              <a:rPr sz="8000" spc="-35" dirty="0">
                <a:solidFill>
                  <a:srgbClr val="FFC000"/>
                </a:solidFill>
              </a:rPr>
              <a:t> </a:t>
            </a:r>
            <a:r>
              <a:rPr sz="8000" spc="-20" dirty="0">
                <a:solidFill>
                  <a:srgbClr val="FFC000"/>
                </a:solidFill>
              </a:rPr>
              <a:t>YOU!</a:t>
            </a:r>
            <a:endParaRPr sz="8000"/>
          </a:p>
        </p:txBody>
      </p:sp>
      <p:sp>
        <p:nvSpPr>
          <p:cNvPr id="4" name="object 4"/>
          <p:cNvSpPr/>
          <p:nvPr/>
        </p:nvSpPr>
        <p:spPr>
          <a:xfrm>
            <a:off x="0" y="544114"/>
            <a:ext cx="1579880" cy="4057015"/>
          </a:xfrm>
          <a:custGeom>
            <a:avLst/>
            <a:gdLst/>
            <a:ahLst/>
            <a:cxnLst/>
            <a:rect l="l" t="t" r="r" b="b"/>
            <a:pathLst>
              <a:path w="1579880" h="4057015">
                <a:moveTo>
                  <a:pt x="0" y="4056795"/>
                </a:moveTo>
                <a:lnTo>
                  <a:pt x="43428" y="4045369"/>
                </a:lnTo>
                <a:lnTo>
                  <a:pt x="87512" y="4032722"/>
                </a:lnTo>
                <a:lnTo>
                  <a:pt x="131192" y="4019141"/>
                </a:lnTo>
                <a:lnTo>
                  <a:pt x="174457" y="4004638"/>
                </a:lnTo>
                <a:lnTo>
                  <a:pt x="217296" y="3989224"/>
                </a:lnTo>
                <a:lnTo>
                  <a:pt x="259696" y="3972911"/>
                </a:lnTo>
                <a:lnTo>
                  <a:pt x="301648" y="3955710"/>
                </a:lnTo>
                <a:lnTo>
                  <a:pt x="343138" y="3937632"/>
                </a:lnTo>
                <a:lnTo>
                  <a:pt x="384156" y="3918690"/>
                </a:lnTo>
                <a:lnTo>
                  <a:pt x="424690" y="3898895"/>
                </a:lnTo>
                <a:lnTo>
                  <a:pt x="464728" y="3878259"/>
                </a:lnTo>
                <a:lnTo>
                  <a:pt x="504259" y="3856792"/>
                </a:lnTo>
                <a:lnTo>
                  <a:pt x="543272" y="3834507"/>
                </a:lnTo>
                <a:lnTo>
                  <a:pt x="581754" y="3811414"/>
                </a:lnTo>
                <a:lnTo>
                  <a:pt x="619694" y="3787527"/>
                </a:lnTo>
                <a:lnTo>
                  <a:pt x="657081" y="3762855"/>
                </a:lnTo>
                <a:lnTo>
                  <a:pt x="693903" y="3737411"/>
                </a:lnTo>
                <a:lnTo>
                  <a:pt x="730149" y="3711207"/>
                </a:lnTo>
                <a:lnTo>
                  <a:pt x="765806" y="3684252"/>
                </a:lnTo>
                <a:lnTo>
                  <a:pt x="800864" y="3656561"/>
                </a:lnTo>
                <a:lnTo>
                  <a:pt x="835311" y="3628143"/>
                </a:lnTo>
                <a:lnTo>
                  <a:pt x="869136" y="3599010"/>
                </a:lnTo>
                <a:lnTo>
                  <a:pt x="902326" y="3569174"/>
                </a:lnTo>
                <a:lnTo>
                  <a:pt x="934871" y="3538647"/>
                </a:lnTo>
                <a:lnTo>
                  <a:pt x="966758" y="3507439"/>
                </a:lnTo>
                <a:lnTo>
                  <a:pt x="997977" y="3475563"/>
                </a:lnTo>
                <a:lnTo>
                  <a:pt x="1028516" y="3443030"/>
                </a:lnTo>
                <a:lnTo>
                  <a:pt x="1058362" y="3409852"/>
                </a:lnTo>
                <a:lnTo>
                  <a:pt x="1087505" y="3376040"/>
                </a:lnTo>
                <a:lnTo>
                  <a:pt x="1115933" y="3341605"/>
                </a:lnTo>
                <a:lnTo>
                  <a:pt x="1143635" y="3306560"/>
                </a:lnTo>
                <a:lnTo>
                  <a:pt x="1170599" y="3270915"/>
                </a:lnTo>
                <a:lnTo>
                  <a:pt x="1196813" y="3234683"/>
                </a:lnTo>
                <a:lnTo>
                  <a:pt x="1222266" y="3197874"/>
                </a:lnTo>
                <a:lnTo>
                  <a:pt x="1246947" y="3160501"/>
                </a:lnTo>
                <a:lnTo>
                  <a:pt x="1270843" y="3122574"/>
                </a:lnTo>
                <a:lnTo>
                  <a:pt x="1293943" y="3084106"/>
                </a:lnTo>
                <a:lnTo>
                  <a:pt x="1316236" y="3045108"/>
                </a:lnTo>
                <a:lnTo>
                  <a:pt x="1337711" y="3005591"/>
                </a:lnTo>
                <a:lnTo>
                  <a:pt x="1358355" y="2965568"/>
                </a:lnTo>
                <a:lnTo>
                  <a:pt x="1378157" y="2925049"/>
                </a:lnTo>
                <a:lnTo>
                  <a:pt x="1397106" y="2884046"/>
                </a:lnTo>
                <a:lnTo>
                  <a:pt x="1415189" y="2842571"/>
                </a:lnTo>
                <a:lnTo>
                  <a:pt x="1432397" y="2800634"/>
                </a:lnTo>
                <a:lnTo>
                  <a:pt x="1448716" y="2758249"/>
                </a:lnTo>
                <a:lnTo>
                  <a:pt x="1464135" y="2715426"/>
                </a:lnTo>
                <a:lnTo>
                  <a:pt x="1478644" y="2672177"/>
                </a:lnTo>
                <a:lnTo>
                  <a:pt x="1492229" y="2628513"/>
                </a:lnTo>
                <a:lnTo>
                  <a:pt x="1504881" y="2584446"/>
                </a:lnTo>
                <a:lnTo>
                  <a:pt x="1516586" y="2539987"/>
                </a:lnTo>
                <a:lnTo>
                  <a:pt x="1527335" y="2495148"/>
                </a:lnTo>
                <a:lnTo>
                  <a:pt x="1537114" y="2449941"/>
                </a:lnTo>
                <a:lnTo>
                  <a:pt x="1545913" y="2404377"/>
                </a:lnTo>
                <a:lnTo>
                  <a:pt x="1553720" y="2358467"/>
                </a:lnTo>
                <a:lnTo>
                  <a:pt x="1560524" y="2312224"/>
                </a:lnTo>
                <a:lnTo>
                  <a:pt x="1566312" y="2265658"/>
                </a:lnTo>
                <a:lnTo>
                  <a:pt x="1571074" y="2218781"/>
                </a:lnTo>
                <a:lnTo>
                  <a:pt x="1574798" y="2171605"/>
                </a:lnTo>
                <a:lnTo>
                  <a:pt x="1577472" y="2124142"/>
                </a:lnTo>
                <a:lnTo>
                  <a:pt x="1579085" y="2076402"/>
                </a:lnTo>
                <a:lnTo>
                  <a:pt x="1579626" y="2028397"/>
                </a:lnTo>
                <a:lnTo>
                  <a:pt x="1579085" y="1980393"/>
                </a:lnTo>
                <a:lnTo>
                  <a:pt x="1577472" y="1932653"/>
                </a:lnTo>
                <a:lnTo>
                  <a:pt x="1574798" y="1885189"/>
                </a:lnTo>
                <a:lnTo>
                  <a:pt x="1571074" y="1838013"/>
                </a:lnTo>
                <a:lnTo>
                  <a:pt x="1566312" y="1791137"/>
                </a:lnTo>
                <a:lnTo>
                  <a:pt x="1560524" y="1744571"/>
                </a:lnTo>
                <a:lnTo>
                  <a:pt x="1553720" y="1698327"/>
                </a:lnTo>
                <a:lnTo>
                  <a:pt x="1545913" y="1652418"/>
                </a:lnTo>
                <a:lnTo>
                  <a:pt x="1537114" y="1606854"/>
                </a:lnTo>
                <a:lnTo>
                  <a:pt x="1527335" y="1561646"/>
                </a:lnTo>
                <a:lnTo>
                  <a:pt x="1516586" y="1516808"/>
                </a:lnTo>
                <a:lnTo>
                  <a:pt x="1504881" y="1472349"/>
                </a:lnTo>
                <a:lnTo>
                  <a:pt x="1492229" y="1428282"/>
                </a:lnTo>
                <a:lnTo>
                  <a:pt x="1478644" y="1384618"/>
                </a:lnTo>
                <a:lnTo>
                  <a:pt x="1464135" y="1341369"/>
                </a:lnTo>
                <a:lnTo>
                  <a:pt x="1448716" y="1298546"/>
                </a:lnTo>
                <a:lnTo>
                  <a:pt x="1432397" y="1256160"/>
                </a:lnTo>
                <a:lnTo>
                  <a:pt x="1415189" y="1214224"/>
                </a:lnTo>
                <a:lnTo>
                  <a:pt x="1397106" y="1172749"/>
                </a:lnTo>
                <a:lnTo>
                  <a:pt x="1378157" y="1131746"/>
                </a:lnTo>
                <a:lnTo>
                  <a:pt x="1358355" y="1091227"/>
                </a:lnTo>
                <a:lnTo>
                  <a:pt x="1337711" y="1051203"/>
                </a:lnTo>
                <a:lnTo>
                  <a:pt x="1316236" y="1011687"/>
                </a:lnTo>
                <a:lnTo>
                  <a:pt x="1293943" y="972689"/>
                </a:lnTo>
                <a:lnTo>
                  <a:pt x="1270843" y="934221"/>
                </a:lnTo>
                <a:lnTo>
                  <a:pt x="1246947" y="896294"/>
                </a:lnTo>
                <a:lnTo>
                  <a:pt x="1222266" y="858921"/>
                </a:lnTo>
                <a:lnTo>
                  <a:pt x="1196813" y="822112"/>
                </a:lnTo>
                <a:lnTo>
                  <a:pt x="1170599" y="785880"/>
                </a:lnTo>
                <a:lnTo>
                  <a:pt x="1143635" y="750235"/>
                </a:lnTo>
                <a:lnTo>
                  <a:pt x="1115933" y="715190"/>
                </a:lnTo>
                <a:lnTo>
                  <a:pt x="1087505" y="680755"/>
                </a:lnTo>
                <a:lnTo>
                  <a:pt x="1058362" y="646943"/>
                </a:lnTo>
                <a:lnTo>
                  <a:pt x="1028516" y="613764"/>
                </a:lnTo>
                <a:lnTo>
                  <a:pt x="997977" y="581231"/>
                </a:lnTo>
                <a:lnTo>
                  <a:pt x="966758" y="549355"/>
                </a:lnTo>
                <a:lnTo>
                  <a:pt x="934871" y="518148"/>
                </a:lnTo>
                <a:lnTo>
                  <a:pt x="902326" y="487621"/>
                </a:lnTo>
                <a:lnTo>
                  <a:pt x="869136" y="457785"/>
                </a:lnTo>
                <a:lnTo>
                  <a:pt x="835311" y="428652"/>
                </a:lnTo>
                <a:lnTo>
                  <a:pt x="800864" y="400234"/>
                </a:lnTo>
                <a:lnTo>
                  <a:pt x="765806" y="372542"/>
                </a:lnTo>
                <a:lnTo>
                  <a:pt x="730149" y="345588"/>
                </a:lnTo>
                <a:lnTo>
                  <a:pt x="693903" y="319383"/>
                </a:lnTo>
                <a:lnTo>
                  <a:pt x="657081" y="293939"/>
                </a:lnTo>
                <a:lnTo>
                  <a:pt x="619694" y="269268"/>
                </a:lnTo>
                <a:lnTo>
                  <a:pt x="581754" y="245380"/>
                </a:lnTo>
                <a:lnTo>
                  <a:pt x="543272" y="222288"/>
                </a:lnTo>
                <a:lnTo>
                  <a:pt x="504259" y="200003"/>
                </a:lnTo>
                <a:lnTo>
                  <a:pt x="464728" y="178536"/>
                </a:lnTo>
                <a:lnTo>
                  <a:pt x="424690" y="157899"/>
                </a:lnTo>
                <a:lnTo>
                  <a:pt x="384156" y="138104"/>
                </a:lnTo>
                <a:lnTo>
                  <a:pt x="343138" y="119162"/>
                </a:lnTo>
                <a:lnTo>
                  <a:pt x="301648" y="101085"/>
                </a:lnTo>
                <a:lnTo>
                  <a:pt x="259696" y="83884"/>
                </a:lnTo>
                <a:lnTo>
                  <a:pt x="217296" y="67571"/>
                </a:lnTo>
                <a:lnTo>
                  <a:pt x="174457" y="52157"/>
                </a:lnTo>
                <a:lnTo>
                  <a:pt x="131192" y="37653"/>
                </a:lnTo>
                <a:lnTo>
                  <a:pt x="87512" y="24073"/>
                </a:lnTo>
                <a:lnTo>
                  <a:pt x="43428" y="11426"/>
                </a:lnTo>
                <a:lnTo>
                  <a:pt x="0" y="0"/>
                </a:lnTo>
              </a:path>
            </a:pathLst>
          </a:custGeom>
          <a:ln w="19050">
            <a:solidFill>
              <a:srgbClr val="EDC0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6735" cy="2232660"/>
          </a:xfrm>
          <a:custGeom>
            <a:avLst/>
            <a:gdLst/>
            <a:ahLst/>
            <a:cxnLst/>
            <a:rect l="l" t="t" r="r" b="b"/>
            <a:pathLst>
              <a:path w="546735" h="2232660">
                <a:moveTo>
                  <a:pt x="378086" y="0"/>
                </a:moveTo>
                <a:lnTo>
                  <a:pt x="399125" y="50722"/>
                </a:lnTo>
                <a:lnTo>
                  <a:pt x="415444" y="93108"/>
                </a:lnTo>
                <a:lnTo>
                  <a:pt x="430863" y="135931"/>
                </a:lnTo>
                <a:lnTo>
                  <a:pt x="445372" y="179180"/>
                </a:lnTo>
                <a:lnTo>
                  <a:pt x="458957" y="222844"/>
                </a:lnTo>
                <a:lnTo>
                  <a:pt x="471609" y="266911"/>
                </a:lnTo>
                <a:lnTo>
                  <a:pt x="483314" y="311370"/>
                </a:lnTo>
                <a:lnTo>
                  <a:pt x="494063" y="356209"/>
                </a:lnTo>
                <a:lnTo>
                  <a:pt x="503842" y="401416"/>
                </a:lnTo>
                <a:lnTo>
                  <a:pt x="512641" y="446980"/>
                </a:lnTo>
                <a:lnTo>
                  <a:pt x="520448" y="492890"/>
                </a:lnTo>
                <a:lnTo>
                  <a:pt x="527252" y="539133"/>
                </a:lnTo>
                <a:lnTo>
                  <a:pt x="533040" y="585699"/>
                </a:lnTo>
                <a:lnTo>
                  <a:pt x="537802" y="632576"/>
                </a:lnTo>
                <a:lnTo>
                  <a:pt x="541526" y="679751"/>
                </a:lnTo>
                <a:lnTo>
                  <a:pt x="544200" y="727215"/>
                </a:lnTo>
                <a:lnTo>
                  <a:pt x="545813" y="774955"/>
                </a:lnTo>
                <a:lnTo>
                  <a:pt x="546354" y="822960"/>
                </a:lnTo>
                <a:lnTo>
                  <a:pt x="545813" y="870964"/>
                </a:lnTo>
                <a:lnTo>
                  <a:pt x="544200" y="918704"/>
                </a:lnTo>
                <a:lnTo>
                  <a:pt x="541526" y="966168"/>
                </a:lnTo>
                <a:lnTo>
                  <a:pt x="537802" y="1013343"/>
                </a:lnTo>
                <a:lnTo>
                  <a:pt x="533040" y="1060220"/>
                </a:lnTo>
                <a:lnTo>
                  <a:pt x="527252" y="1106786"/>
                </a:lnTo>
                <a:lnTo>
                  <a:pt x="520448" y="1153029"/>
                </a:lnTo>
                <a:lnTo>
                  <a:pt x="512641" y="1198939"/>
                </a:lnTo>
                <a:lnTo>
                  <a:pt x="503842" y="1244503"/>
                </a:lnTo>
                <a:lnTo>
                  <a:pt x="494063" y="1289710"/>
                </a:lnTo>
                <a:lnTo>
                  <a:pt x="483314" y="1334549"/>
                </a:lnTo>
                <a:lnTo>
                  <a:pt x="471609" y="1379008"/>
                </a:lnTo>
                <a:lnTo>
                  <a:pt x="458957" y="1423075"/>
                </a:lnTo>
                <a:lnTo>
                  <a:pt x="445372" y="1466739"/>
                </a:lnTo>
                <a:lnTo>
                  <a:pt x="430863" y="1509988"/>
                </a:lnTo>
                <a:lnTo>
                  <a:pt x="415444" y="1552811"/>
                </a:lnTo>
                <a:lnTo>
                  <a:pt x="399125" y="1595197"/>
                </a:lnTo>
                <a:lnTo>
                  <a:pt x="381917" y="1637133"/>
                </a:lnTo>
                <a:lnTo>
                  <a:pt x="363834" y="1678608"/>
                </a:lnTo>
                <a:lnTo>
                  <a:pt x="344885" y="1719611"/>
                </a:lnTo>
                <a:lnTo>
                  <a:pt x="325083" y="1760130"/>
                </a:lnTo>
                <a:lnTo>
                  <a:pt x="304439" y="1800153"/>
                </a:lnTo>
                <a:lnTo>
                  <a:pt x="282964" y="1839670"/>
                </a:lnTo>
                <a:lnTo>
                  <a:pt x="260671" y="1878668"/>
                </a:lnTo>
                <a:lnTo>
                  <a:pt x="237571" y="1917136"/>
                </a:lnTo>
                <a:lnTo>
                  <a:pt x="213675" y="1955063"/>
                </a:lnTo>
                <a:lnTo>
                  <a:pt x="188994" y="1992436"/>
                </a:lnTo>
                <a:lnTo>
                  <a:pt x="163541" y="2029245"/>
                </a:lnTo>
                <a:lnTo>
                  <a:pt x="137327" y="2065477"/>
                </a:lnTo>
                <a:lnTo>
                  <a:pt x="110363" y="2101122"/>
                </a:lnTo>
                <a:lnTo>
                  <a:pt x="82661" y="2136167"/>
                </a:lnTo>
                <a:lnTo>
                  <a:pt x="54233" y="2170602"/>
                </a:lnTo>
                <a:lnTo>
                  <a:pt x="25090" y="2204414"/>
                </a:lnTo>
                <a:lnTo>
                  <a:pt x="0" y="2232306"/>
                </a:lnTo>
              </a:path>
            </a:pathLst>
          </a:custGeom>
          <a:ln w="19049">
            <a:solidFill>
              <a:srgbClr val="EDC0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965" y="48577"/>
            <a:ext cx="236600" cy="236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6969" y="4684585"/>
            <a:ext cx="161925" cy="1604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769" y="124777"/>
            <a:ext cx="85725" cy="857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9553" y="1923097"/>
            <a:ext cx="160400" cy="1619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305" y="3451669"/>
            <a:ext cx="235077" cy="23660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61" y="0"/>
            <a:ext cx="9143365" cy="5135245"/>
            <a:chOff x="761" y="0"/>
            <a:chExt cx="9143365" cy="5135245"/>
          </a:xfrm>
        </p:grpSpPr>
        <p:sp>
          <p:nvSpPr>
            <p:cNvPr id="9" name="object 9"/>
            <p:cNvSpPr/>
            <p:nvPr/>
          </p:nvSpPr>
          <p:spPr>
            <a:xfrm>
              <a:off x="762" y="0"/>
              <a:ext cx="9143365" cy="5135245"/>
            </a:xfrm>
            <a:custGeom>
              <a:avLst/>
              <a:gdLst/>
              <a:ahLst/>
              <a:cxnLst/>
              <a:rect l="l" t="t" r="r" b="b"/>
              <a:pathLst>
                <a:path w="9143365" h="5135245">
                  <a:moveTo>
                    <a:pt x="9143238" y="4919853"/>
                  </a:moveTo>
                  <a:lnTo>
                    <a:pt x="8924925" y="4919853"/>
                  </a:lnTo>
                  <a:lnTo>
                    <a:pt x="8924925" y="0"/>
                  </a:lnTo>
                  <a:lnTo>
                    <a:pt x="8905875" y="0"/>
                  </a:lnTo>
                  <a:lnTo>
                    <a:pt x="8905875" y="4919853"/>
                  </a:lnTo>
                  <a:lnTo>
                    <a:pt x="0" y="4919853"/>
                  </a:lnTo>
                  <a:lnTo>
                    <a:pt x="0" y="4938903"/>
                  </a:lnTo>
                  <a:lnTo>
                    <a:pt x="8905875" y="4938903"/>
                  </a:lnTo>
                  <a:lnTo>
                    <a:pt x="8905875" y="5135118"/>
                  </a:lnTo>
                  <a:lnTo>
                    <a:pt x="8924925" y="5135118"/>
                  </a:lnTo>
                  <a:lnTo>
                    <a:pt x="8924925" y="4938903"/>
                  </a:lnTo>
                  <a:lnTo>
                    <a:pt x="9143238" y="4938903"/>
                  </a:lnTo>
                  <a:lnTo>
                    <a:pt x="9143238" y="4919853"/>
                  </a:lnTo>
                  <a:close/>
                </a:path>
              </a:pathLst>
            </a:custGeom>
            <a:solidFill>
              <a:srgbClr val="7A7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3219" y="35051"/>
              <a:ext cx="2259330" cy="73380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20317" y="430530"/>
            <a:ext cx="734695" cy="447040"/>
          </a:xfrm>
          <a:prstGeom prst="rect">
            <a:avLst/>
          </a:prstGeom>
          <a:ln w="19050">
            <a:solidFill>
              <a:srgbClr val="7A7AB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ts val="3445"/>
              </a:lnSpc>
            </a:pPr>
            <a:r>
              <a:rPr spc="-25" dirty="0">
                <a:solidFill>
                  <a:srgbClr val="661566"/>
                </a:solidFill>
              </a:rPr>
              <a:t>01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27938" y="2049017"/>
            <a:ext cx="734695" cy="448309"/>
          </a:xfrm>
          <a:prstGeom prst="rect">
            <a:avLst/>
          </a:prstGeom>
          <a:ln w="19050">
            <a:solidFill>
              <a:srgbClr val="7A7AB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ts val="3454"/>
              </a:lnSpc>
            </a:pPr>
            <a:r>
              <a:rPr sz="3000" b="1" spc="-25" dirty="0">
                <a:solidFill>
                  <a:srgbClr val="661566"/>
                </a:solidFill>
                <a:latin typeface="Times New Roman"/>
                <a:cs typeface="Times New Roman"/>
              </a:rPr>
              <a:t>04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7938" y="963930"/>
            <a:ext cx="734695" cy="447040"/>
          </a:xfrm>
          <a:prstGeom prst="rect">
            <a:avLst/>
          </a:prstGeom>
          <a:ln w="19050">
            <a:solidFill>
              <a:srgbClr val="7A7AB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ts val="3450"/>
              </a:lnSpc>
            </a:pPr>
            <a:r>
              <a:rPr sz="3000" b="1" spc="-25" dirty="0">
                <a:solidFill>
                  <a:srgbClr val="661566"/>
                </a:solidFill>
                <a:latin typeface="Times New Roman"/>
                <a:cs typeface="Times New Roman"/>
              </a:rPr>
              <a:t>02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0317" y="2603754"/>
            <a:ext cx="734695" cy="447040"/>
          </a:xfrm>
          <a:prstGeom prst="rect">
            <a:avLst/>
          </a:prstGeom>
          <a:ln w="19050">
            <a:solidFill>
              <a:srgbClr val="7A7AB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ts val="3450"/>
              </a:lnSpc>
            </a:pPr>
            <a:r>
              <a:rPr sz="3000" b="1" spc="-25" dirty="0">
                <a:solidFill>
                  <a:srgbClr val="661566"/>
                </a:solidFill>
                <a:latin typeface="Times New Roman"/>
                <a:cs typeface="Times New Roman"/>
              </a:rPr>
              <a:t>05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7938" y="1504950"/>
            <a:ext cx="734695" cy="447040"/>
          </a:xfrm>
          <a:prstGeom prst="rect">
            <a:avLst/>
          </a:prstGeom>
          <a:ln w="19050">
            <a:solidFill>
              <a:srgbClr val="7A7AB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ts val="3450"/>
              </a:lnSpc>
            </a:pPr>
            <a:r>
              <a:rPr sz="3000" b="1" spc="-25" dirty="0">
                <a:solidFill>
                  <a:srgbClr val="661566"/>
                </a:solidFill>
                <a:latin typeface="Times New Roman"/>
                <a:cs typeface="Times New Roman"/>
              </a:rPr>
              <a:t>03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7938" y="3156966"/>
            <a:ext cx="734695" cy="448309"/>
          </a:xfrm>
          <a:prstGeom prst="rect">
            <a:avLst/>
          </a:prstGeom>
          <a:ln w="19050">
            <a:solidFill>
              <a:srgbClr val="7A7AB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ts val="3454"/>
              </a:lnSpc>
            </a:pPr>
            <a:r>
              <a:rPr sz="3000" b="1" spc="-25" dirty="0">
                <a:solidFill>
                  <a:srgbClr val="661566"/>
                </a:solidFill>
                <a:latin typeface="Times New Roman"/>
                <a:cs typeface="Times New Roman"/>
              </a:rPr>
              <a:t>06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5244" y="118363"/>
            <a:ext cx="3121025" cy="1216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84605">
              <a:lnSpc>
                <a:spcPts val="3055"/>
              </a:lnSpc>
              <a:spcBef>
                <a:spcPts val="105"/>
              </a:spcBef>
            </a:pPr>
            <a:r>
              <a:rPr sz="26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CONTENTS</a:t>
            </a:r>
            <a:endParaRPr sz="2600">
              <a:latin typeface="Times New Roman"/>
              <a:cs typeface="Times New Roman"/>
            </a:endParaRPr>
          </a:p>
          <a:p>
            <a:pPr marL="22225">
              <a:lnSpc>
                <a:spcPts val="2095"/>
              </a:lnSpc>
            </a:pPr>
            <a:r>
              <a:rPr sz="1800" b="1" spc="-10" dirty="0">
                <a:solidFill>
                  <a:srgbClr val="661566"/>
                </a:solidFill>
                <a:latin typeface="Times New Roman"/>
                <a:cs typeface="Times New Roman"/>
              </a:rPr>
              <a:t>Introduction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1800" b="1" dirty="0">
                <a:solidFill>
                  <a:srgbClr val="661566"/>
                </a:solidFill>
                <a:latin typeface="Times New Roman"/>
                <a:cs typeface="Times New Roman"/>
              </a:rPr>
              <a:t>Components</a:t>
            </a:r>
            <a:r>
              <a:rPr sz="1800" b="1" spc="-5" dirty="0">
                <a:solidFill>
                  <a:srgbClr val="661566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661566"/>
                </a:solidFill>
                <a:latin typeface="Times New Roman"/>
                <a:cs typeface="Times New Roman"/>
              </a:rPr>
              <a:t>required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35657" y="2133726"/>
            <a:ext cx="90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61566"/>
                </a:solidFill>
                <a:latin typeface="Times New Roman"/>
                <a:cs typeface="Times New Roman"/>
              </a:rPr>
              <a:t>Working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7435" y="1578051"/>
            <a:ext cx="1467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61566"/>
                </a:solidFill>
                <a:latin typeface="Times New Roman"/>
                <a:cs typeface="Times New Roman"/>
              </a:rPr>
              <a:t>Block</a:t>
            </a:r>
            <a:r>
              <a:rPr sz="1800" b="1" spc="-10" dirty="0">
                <a:solidFill>
                  <a:srgbClr val="661566"/>
                </a:solidFill>
                <a:latin typeface="Times New Roman"/>
                <a:cs typeface="Times New Roman"/>
              </a:rPr>
              <a:t> diagram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57882" y="3800347"/>
            <a:ext cx="2101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61566"/>
                </a:solidFill>
                <a:latin typeface="Times New Roman"/>
                <a:cs typeface="Times New Roman"/>
              </a:rPr>
              <a:t>Future</a:t>
            </a:r>
            <a:r>
              <a:rPr sz="1800" b="1" spc="-55" dirty="0">
                <a:solidFill>
                  <a:srgbClr val="661566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661566"/>
                </a:solidFill>
                <a:latin typeface="Times New Roman"/>
                <a:cs typeface="Times New Roman"/>
              </a:rPr>
              <a:t>Enhancement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0317" y="3707129"/>
            <a:ext cx="734695" cy="448309"/>
          </a:xfrm>
          <a:prstGeom prst="rect">
            <a:avLst/>
          </a:prstGeom>
          <a:ln w="19050">
            <a:solidFill>
              <a:srgbClr val="7A7AB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ts val="3460"/>
              </a:lnSpc>
            </a:pPr>
            <a:r>
              <a:rPr sz="3000" b="1" spc="-25" dirty="0">
                <a:solidFill>
                  <a:srgbClr val="661566"/>
                </a:solidFill>
                <a:latin typeface="Times New Roman"/>
                <a:cs typeface="Times New Roman"/>
              </a:rPr>
              <a:t>07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7938" y="4257294"/>
            <a:ext cx="734695" cy="448309"/>
          </a:xfrm>
          <a:prstGeom prst="rect">
            <a:avLst/>
          </a:prstGeom>
          <a:ln w="19050">
            <a:solidFill>
              <a:srgbClr val="7A7AB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ts val="3465"/>
              </a:lnSpc>
            </a:pPr>
            <a:r>
              <a:rPr sz="3000" b="1" spc="-25" dirty="0">
                <a:solidFill>
                  <a:srgbClr val="661566"/>
                </a:solidFill>
                <a:latin typeface="Times New Roman"/>
                <a:cs typeface="Times New Roman"/>
              </a:rPr>
              <a:t>08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54835" y="2674111"/>
            <a:ext cx="814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61566"/>
                </a:solidFill>
                <a:latin typeface="Times New Roman"/>
                <a:cs typeface="Times New Roman"/>
              </a:rPr>
              <a:t>Benefits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40738" y="4312716"/>
            <a:ext cx="1116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61566"/>
                </a:solidFill>
                <a:latin typeface="Times New Roman"/>
                <a:cs typeface="Times New Roman"/>
              </a:rPr>
              <a:t>Conclusion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70075" y="3215132"/>
            <a:ext cx="1257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61566"/>
                </a:solidFill>
                <a:latin typeface="Times New Roman"/>
                <a:cs typeface="Times New Roman"/>
              </a:rPr>
              <a:t>Applications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341620" y="236220"/>
            <a:ext cx="2807970" cy="4786630"/>
            <a:chOff x="5341620" y="236220"/>
            <a:chExt cx="2807970" cy="4786630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4104" y="2606040"/>
              <a:ext cx="2561081" cy="240868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9344" y="236220"/>
              <a:ext cx="2532887" cy="23804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1620" y="2686814"/>
              <a:ext cx="2807970" cy="2335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9293" y="4847653"/>
            <a:ext cx="236600" cy="2366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8113" y="292417"/>
            <a:ext cx="161925" cy="1619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1581" y="1563433"/>
            <a:ext cx="85725" cy="857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8113" y="4769929"/>
            <a:ext cx="161925" cy="1619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866441" y="4769929"/>
            <a:ext cx="282575" cy="378460"/>
            <a:chOff x="8866441" y="4769929"/>
            <a:chExt cx="282575" cy="378460"/>
          </a:xfrm>
        </p:grpSpPr>
        <p:sp>
          <p:nvSpPr>
            <p:cNvPr id="7" name="object 7"/>
            <p:cNvSpPr/>
            <p:nvPr/>
          </p:nvSpPr>
          <p:spPr>
            <a:xfrm>
              <a:off x="8871204" y="4774691"/>
              <a:ext cx="273050" cy="368935"/>
            </a:xfrm>
            <a:custGeom>
              <a:avLst/>
              <a:gdLst/>
              <a:ahLst/>
              <a:cxnLst/>
              <a:rect l="l" t="t" r="r" b="b"/>
              <a:pathLst>
                <a:path w="273050" h="368935">
                  <a:moveTo>
                    <a:pt x="232410" y="0"/>
                  </a:moveTo>
                  <a:lnTo>
                    <a:pt x="185559" y="4737"/>
                  </a:lnTo>
                  <a:lnTo>
                    <a:pt x="141928" y="18323"/>
                  </a:lnTo>
                  <a:lnTo>
                    <a:pt x="102449" y="39821"/>
                  </a:lnTo>
                  <a:lnTo>
                    <a:pt x="68056" y="68294"/>
                  </a:lnTo>
                  <a:lnTo>
                    <a:pt x="39681" y="102803"/>
                  </a:lnTo>
                  <a:lnTo>
                    <a:pt x="18258" y="142410"/>
                  </a:lnTo>
                  <a:lnTo>
                    <a:pt x="4720" y="186179"/>
                  </a:lnTo>
                  <a:lnTo>
                    <a:pt x="0" y="233172"/>
                  </a:lnTo>
                  <a:lnTo>
                    <a:pt x="4720" y="280164"/>
                  </a:lnTo>
                  <a:lnTo>
                    <a:pt x="18258" y="323932"/>
                  </a:lnTo>
                  <a:lnTo>
                    <a:pt x="39681" y="363540"/>
                  </a:lnTo>
                  <a:lnTo>
                    <a:pt x="44011" y="368806"/>
                  </a:lnTo>
                  <a:lnTo>
                    <a:pt x="272796" y="368806"/>
                  </a:lnTo>
                  <a:lnTo>
                    <a:pt x="272796" y="4083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1204" y="4774691"/>
              <a:ext cx="273050" cy="368935"/>
            </a:xfrm>
            <a:custGeom>
              <a:avLst/>
              <a:gdLst/>
              <a:ahLst/>
              <a:cxnLst/>
              <a:rect l="l" t="t" r="r" b="b"/>
              <a:pathLst>
                <a:path w="273050" h="368935">
                  <a:moveTo>
                    <a:pt x="272796" y="4083"/>
                  </a:moveTo>
                  <a:lnTo>
                    <a:pt x="232410" y="0"/>
                  </a:lnTo>
                  <a:lnTo>
                    <a:pt x="185559" y="4737"/>
                  </a:lnTo>
                  <a:lnTo>
                    <a:pt x="141928" y="18323"/>
                  </a:lnTo>
                  <a:lnTo>
                    <a:pt x="102449" y="39821"/>
                  </a:lnTo>
                  <a:lnTo>
                    <a:pt x="68056" y="68294"/>
                  </a:lnTo>
                  <a:lnTo>
                    <a:pt x="39681" y="102803"/>
                  </a:lnTo>
                  <a:lnTo>
                    <a:pt x="18258" y="142410"/>
                  </a:lnTo>
                  <a:lnTo>
                    <a:pt x="4720" y="186179"/>
                  </a:lnTo>
                  <a:lnTo>
                    <a:pt x="0" y="233172"/>
                  </a:lnTo>
                  <a:lnTo>
                    <a:pt x="4720" y="280164"/>
                  </a:lnTo>
                  <a:lnTo>
                    <a:pt x="18258" y="323932"/>
                  </a:lnTo>
                  <a:lnTo>
                    <a:pt x="39681" y="363540"/>
                  </a:lnTo>
                  <a:lnTo>
                    <a:pt x="44011" y="368806"/>
                  </a:lnTo>
                </a:path>
              </a:pathLst>
            </a:custGeom>
            <a:ln w="9525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153525" cy="5153025"/>
            <a:chOff x="0" y="0"/>
            <a:chExt cx="9153525" cy="5153025"/>
          </a:xfrm>
        </p:grpSpPr>
        <p:sp>
          <p:nvSpPr>
            <p:cNvPr id="10" name="object 10"/>
            <p:cNvSpPr/>
            <p:nvPr/>
          </p:nvSpPr>
          <p:spPr>
            <a:xfrm>
              <a:off x="0" y="12"/>
              <a:ext cx="9144000" cy="5135245"/>
            </a:xfrm>
            <a:custGeom>
              <a:avLst/>
              <a:gdLst/>
              <a:ahLst/>
              <a:cxnLst/>
              <a:rect l="l" t="t" r="r" b="b"/>
              <a:pathLst>
                <a:path w="9144000" h="5135245">
                  <a:moveTo>
                    <a:pt x="9143987" y="186296"/>
                  </a:moveTo>
                  <a:lnTo>
                    <a:pt x="260223" y="186296"/>
                  </a:lnTo>
                  <a:lnTo>
                    <a:pt x="260223" y="0"/>
                  </a:lnTo>
                  <a:lnTo>
                    <a:pt x="241173" y="0"/>
                  </a:lnTo>
                  <a:lnTo>
                    <a:pt x="241173" y="186296"/>
                  </a:lnTo>
                  <a:lnTo>
                    <a:pt x="0" y="186296"/>
                  </a:lnTo>
                  <a:lnTo>
                    <a:pt x="0" y="205346"/>
                  </a:lnTo>
                  <a:lnTo>
                    <a:pt x="241173" y="205346"/>
                  </a:lnTo>
                  <a:lnTo>
                    <a:pt x="241173" y="5135105"/>
                  </a:lnTo>
                  <a:lnTo>
                    <a:pt x="260223" y="5135105"/>
                  </a:lnTo>
                  <a:lnTo>
                    <a:pt x="260223" y="205346"/>
                  </a:lnTo>
                  <a:lnTo>
                    <a:pt x="9143987" y="205346"/>
                  </a:lnTo>
                  <a:lnTo>
                    <a:pt x="9143987" y="186296"/>
                  </a:lnTo>
                  <a:close/>
                </a:path>
              </a:pathLst>
            </a:custGeom>
            <a:solidFill>
              <a:srgbClr val="7A7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05600" y="3231642"/>
              <a:ext cx="3638550" cy="1911985"/>
            </a:xfrm>
            <a:custGeom>
              <a:avLst/>
              <a:gdLst/>
              <a:ahLst/>
              <a:cxnLst/>
              <a:rect l="l" t="t" r="r" b="b"/>
              <a:pathLst>
                <a:path w="3638550" h="1911985">
                  <a:moveTo>
                    <a:pt x="0" y="1911857"/>
                  </a:moveTo>
                  <a:lnTo>
                    <a:pt x="5538" y="1855102"/>
                  </a:lnTo>
                  <a:lnTo>
                    <a:pt x="11324" y="1808519"/>
                  </a:lnTo>
                  <a:lnTo>
                    <a:pt x="18125" y="1762259"/>
                  </a:lnTo>
                  <a:lnTo>
                    <a:pt x="25930" y="1716332"/>
                  </a:lnTo>
                  <a:lnTo>
                    <a:pt x="34725" y="1670751"/>
                  </a:lnTo>
                  <a:lnTo>
                    <a:pt x="44501" y="1625527"/>
                  </a:lnTo>
                  <a:lnTo>
                    <a:pt x="55246" y="1580672"/>
                  </a:lnTo>
                  <a:lnTo>
                    <a:pt x="66947" y="1536197"/>
                  </a:lnTo>
                  <a:lnTo>
                    <a:pt x="79594" y="1492113"/>
                  </a:lnTo>
                  <a:lnTo>
                    <a:pt x="93175" y="1448433"/>
                  </a:lnTo>
                  <a:lnTo>
                    <a:pt x="107678" y="1405168"/>
                  </a:lnTo>
                  <a:lnTo>
                    <a:pt x="123092" y="1362329"/>
                  </a:lnTo>
                  <a:lnTo>
                    <a:pt x="139406" y="1319929"/>
                  </a:lnTo>
                  <a:lnTo>
                    <a:pt x="156607" y="1277977"/>
                  </a:lnTo>
                  <a:lnTo>
                    <a:pt x="174684" y="1236487"/>
                  </a:lnTo>
                  <a:lnTo>
                    <a:pt x="193626" y="1195469"/>
                  </a:lnTo>
                  <a:lnTo>
                    <a:pt x="213421" y="1154935"/>
                  </a:lnTo>
                  <a:lnTo>
                    <a:pt x="234058" y="1114897"/>
                  </a:lnTo>
                  <a:lnTo>
                    <a:pt x="255524" y="1075366"/>
                  </a:lnTo>
                  <a:lnTo>
                    <a:pt x="277810" y="1036353"/>
                  </a:lnTo>
                  <a:lnTo>
                    <a:pt x="300902" y="997871"/>
                  </a:lnTo>
                  <a:lnTo>
                    <a:pt x="324790" y="959931"/>
                  </a:lnTo>
                  <a:lnTo>
                    <a:pt x="349461" y="922544"/>
                  </a:lnTo>
                  <a:lnTo>
                    <a:pt x="374905" y="885722"/>
                  </a:lnTo>
                  <a:lnTo>
                    <a:pt x="401110" y="849476"/>
                  </a:lnTo>
                  <a:lnTo>
                    <a:pt x="428064" y="813819"/>
                  </a:lnTo>
                  <a:lnTo>
                    <a:pt x="455756" y="778761"/>
                  </a:lnTo>
                  <a:lnTo>
                    <a:pt x="484174" y="744314"/>
                  </a:lnTo>
                  <a:lnTo>
                    <a:pt x="513306" y="710489"/>
                  </a:lnTo>
                  <a:lnTo>
                    <a:pt x="543142" y="677299"/>
                  </a:lnTo>
                  <a:lnTo>
                    <a:pt x="573670" y="644754"/>
                  </a:lnTo>
                  <a:lnTo>
                    <a:pt x="604877" y="612867"/>
                  </a:lnTo>
                  <a:lnTo>
                    <a:pt x="636753" y="581648"/>
                  </a:lnTo>
                  <a:lnTo>
                    <a:pt x="669286" y="551109"/>
                  </a:lnTo>
                  <a:lnTo>
                    <a:pt x="702464" y="521263"/>
                  </a:lnTo>
                  <a:lnTo>
                    <a:pt x="736277" y="492120"/>
                  </a:lnTo>
                  <a:lnTo>
                    <a:pt x="770711" y="463692"/>
                  </a:lnTo>
                  <a:lnTo>
                    <a:pt x="805757" y="435990"/>
                  </a:lnTo>
                  <a:lnTo>
                    <a:pt x="841401" y="409026"/>
                  </a:lnTo>
                  <a:lnTo>
                    <a:pt x="877634" y="382812"/>
                  </a:lnTo>
                  <a:lnTo>
                    <a:pt x="914443" y="357359"/>
                  </a:lnTo>
                  <a:lnTo>
                    <a:pt x="951816" y="332678"/>
                  </a:lnTo>
                  <a:lnTo>
                    <a:pt x="989742" y="308782"/>
                  </a:lnTo>
                  <a:lnTo>
                    <a:pt x="1028210" y="285682"/>
                  </a:lnTo>
                  <a:lnTo>
                    <a:pt x="1067208" y="263389"/>
                  </a:lnTo>
                  <a:lnTo>
                    <a:pt x="1106725" y="241914"/>
                  </a:lnTo>
                  <a:lnTo>
                    <a:pt x="1146749" y="221270"/>
                  </a:lnTo>
                  <a:lnTo>
                    <a:pt x="1187268" y="201468"/>
                  </a:lnTo>
                  <a:lnTo>
                    <a:pt x="1228271" y="182519"/>
                  </a:lnTo>
                  <a:lnTo>
                    <a:pt x="1269746" y="164436"/>
                  </a:lnTo>
                  <a:lnTo>
                    <a:pt x="1311682" y="147228"/>
                  </a:lnTo>
                  <a:lnTo>
                    <a:pt x="1354067" y="130909"/>
                  </a:lnTo>
                  <a:lnTo>
                    <a:pt x="1396890" y="115490"/>
                  </a:lnTo>
                  <a:lnTo>
                    <a:pt x="1440140" y="100981"/>
                  </a:lnTo>
                  <a:lnTo>
                    <a:pt x="1483804" y="87396"/>
                  </a:lnTo>
                  <a:lnTo>
                    <a:pt x="1527871" y="74744"/>
                  </a:lnTo>
                  <a:lnTo>
                    <a:pt x="1572329" y="63039"/>
                  </a:lnTo>
                  <a:lnTo>
                    <a:pt x="1617168" y="52290"/>
                  </a:lnTo>
                  <a:lnTo>
                    <a:pt x="1662375" y="42511"/>
                  </a:lnTo>
                  <a:lnTo>
                    <a:pt x="1707939" y="33712"/>
                  </a:lnTo>
                  <a:lnTo>
                    <a:pt x="1753849" y="25905"/>
                  </a:lnTo>
                  <a:lnTo>
                    <a:pt x="1800093" y="19101"/>
                  </a:lnTo>
                  <a:lnTo>
                    <a:pt x="1846658" y="13313"/>
                  </a:lnTo>
                  <a:lnTo>
                    <a:pt x="1893535" y="8551"/>
                  </a:lnTo>
                  <a:lnTo>
                    <a:pt x="1940711" y="4827"/>
                  </a:lnTo>
                  <a:lnTo>
                    <a:pt x="1988175" y="2153"/>
                  </a:lnTo>
                  <a:lnTo>
                    <a:pt x="2035915" y="540"/>
                  </a:lnTo>
                  <a:lnTo>
                    <a:pt x="2083919" y="0"/>
                  </a:lnTo>
                  <a:lnTo>
                    <a:pt x="2131924" y="540"/>
                  </a:lnTo>
                  <a:lnTo>
                    <a:pt x="2179663" y="2153"/>
                  </a:lnTo>
                  <a:lnTo>
                    <a:pt x="2227127" y="4827"/>
                  </a:lnTo>
                  <a:lnTo>
                    <a:pt x="2274303" y="8551"/>
                  </a:lnTo>
                  <a:lnTo>
                    <a:pt x="2321180" y="13313"/>
                  </a:lnTo>
                  <a:lnTo>
                    <a:pt x="2367746" y="19101"/>
                  </a:lnTo>
                  <a:lnTo>
                    <a:pt x="2413989" y="25905"/>
                  </a:lnTo>
                  <a:lnTo>
                    <a:pt x="2459899" y="33712"/>
                  </a:lnTo>
                  <a:lnTo>
                    <a:pt x="2505463" y="42511"/>
                  </a:lnTo>
                  <a:lnTo>
                    <a:pt x="2550670" y="52290"/>
                  </a:lnTo>
                  <a:lnTo>
                    <a:pt x="2595509" y="63039"/>
                  </a:lnTo>
                  <a:lnTo>
                    <a:pt x="2639967" y="74744"/>
                  </a:lnTo>
                  <a:lnTo>
                    <a:pt x="2684034" y="87396"/>
                  </a:lnTo>
                  <a:lnTo>
                    <a:pt x="2727698" y="100981"/>
                  </a:lnTo>
                  <a:lnTo>
                    <a:pt x="2770948" y="115490"/>
                  </a:lnTo>
                  <a:lnTo>
                    <a:pt x="2813771" y="130909"/>
                  </a:lnTo>
                  <a:lnTo>
                    <a:pt x="2856156" y="147228"/>
                  </a:lnTo>
                  <a:lnTo>
                    <a:pt x="2898092" y="164436"/>
                  </a:lnTo>
                  <a:lnTo>
                    <a:pt x="2939568" y="182519"/>
                  </a:lnTo>
                  <a:lnTo>
                    <a:pt x="2980570" y="201468"/>
                  </a:lnTo>
                  <a:lnTo>
                    <a:pt x="3021089" y="221270"/>
                  </a:lnTo>
                  <a:lnTo>
                    <a:pt x="3061113" y="241914"/>
                  </a:lnTo>
                  <a:lnTo>
                    <a:pt x="3100630" y="263389"/>
                  </a:lnTo>
                  <a:lnTo>
                    <a:pt x="3139628" y="285682"/>
                  </a:lnTo>
                  <a:lnTo>
                    <a:pt x="3178096" y="308782"/>
                  </a:lnTo>
                  <a:lnTo>
                    <a:pt x="3216022" y="332678"/>
                  </a:lnTo>
                  <a:lnTo>
                    <a:pt x="3253396" y="357359"/>
                  </a:lnTo>
                  <a:lnTo>
                    <a:pt x="3290204" y="382812"/>
                  </a:lnTo>
                  <a:lnTo>
                    <a:pt x="3326437" y="409026"/>
                  </a:lnTo>
                  <a:lnTo>
                    <a:pt x="3362081" y="435990"/>
                  </a:lnTo>
                  <a:lnTo>
                    <a:pt x="3397127" y="463692"/>
                  </a:lnTo>
                  <a:lnTo>
                    <a:pt x="3431562" y="492120"/>
                  </a:lnTo>
                  <a:lnTo>
                    <a:pt x="3465374" y="521263"/>
                  </a:lnTo>
                  <a:lnTo>
                    <a:pt x="3498552" y="551109"/>
                  </a:lnTo>
                  <a:lnTo>
                    <a:pt x="3531085" y="581648"/>
                  </a:lnTo>
                  <a:lnTo>
                    <a:pt x="3562961" y="612867"/>
                  </a:lnTo>
                  <a:lnTo>
                    <a:pt x="3594168" y="644754"/>
                  </a:lnTo>
                  <a:lnTo>
                    <a:pt x="3624696" y="677299"/>
                  </a:lnTo>
                  <a:lnTo>
                    <a:pt x="3638399" y="692543"/>
                  </a:lnTo>
                </a:path>
              </a:pathLst>
            </a:custGeom>
            <a:ln w="19050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993366"/>
                </a:solidFill>
              </a:rPr>
              <a:t>INTRODUCTION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974901" y="4242625"/>
            <a:ext cx="596265" cy="596265"/>
            <a:chOff x="7974901" y="4242625"/>
            <a:chExt cx="596265" cy="596265"/>
          </a:xfrm>
        </p:grpSpPr>
        <p:sp>
          <p:nvSpPr>
            <p:cNvPr id="14" name="object 14"/>
            <p:cNvSpPr/>
            <p:nvPr/>
          </p:nvSpPr>
          <p:spPr>
            <a:xfrm>
              <a:off x="7979664" y="4247388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40" h="586739">
                  <a:moveTo>
                    <a:pt x="293369" y="0"/>
                  </a:moveTo>
                  <a:lnTo>
                    <a:pt x="245777" y="3839"/>
                  </a:lnTo>
                  <a:lnTo>
                    <a:pt x="200631" y="14955"/>
                  </a:lnTo>
                  <a:lnTo>
                    <a:pt x="158537" y="32744"/>
                  </a:lnTo>
                  <a:lnTo>
                    <a:pt x="120097" y="56602"/>
                  </a:lnTo>
                  <a:lnTo>
                    <a:pt x="85915" y="85925"/>
                  </a:lnTo>
                  <a:lnTo>
                    <a:pt x="56595" y="120108"/>
                  </a:lnTo>
                  <a:lnTo>
                    <a:pt x="32740" y="158548"/>
                  </a:lnTo>
                  <a:lnTo>
                    <a:pt x="14953" y="200641"/>
                  </a:lnTo>
                  <a:lnTo>
                    <a:pt x="3838" y="245783"/>
                  </a:lnTo>
                  <a:lnTo>
                    <a:pt x="0" y="293370"/>
                  </a:lnTo>
                  <a:lnTo>
                    <a:pt x="3838" y="340956"/>
                  </a:lnTo>
                  <a:lnTo>
                    <a:pt x="14953" y="386098"/>
                  </a:lnTo>
                  <a:lnTo>
                    <a:pt x="32740" y="428191"/>
                  </a:lnTo>
                  <a:lnTo>
                    <a:pt x="56595" y="466631"/>
                  </a:lnTo>
                  <a:lnTo>
                    <a:pt x="85915" y="500814"/>
                  </a:lnTo>
                  <a:lnTo>
                    <a:pt x="120097" y="530137"/>
                  </a:lnTo>
                  <a:lnTo>
                    <a:pt x="158537" y="553995"/>
                  </a:lnTo>
                  <a:lnTo>
                    <a:pt x="200631" y="571784"/>
                  </a:lnTo>
                  <a:lnTo>
                    <a:pt x="245777" y="582900"/>
                  </a:lnTo>
                  <a:lnTo>
                    <a:pt x="293369" y="586740"/>
                  </a:lnTo>
                  <a:lnTo>
                    <a:pt x="340962" y="582900"/>
                  </a:lnTo>
                  <a:lnTo>
                    <a:pt x="386108" y="571784"/>
                  </a:lnTo>
                  <a:lnTo>
                    <a:pt x="428202" y="553995"/>
                  </a:lnTo>
                  <a:lnTo>
                    <a:pt x="466642" y="530137"/>
                  </a:lnTo>
                  <a:lnTo>
                    <a:pt x="500824" y="500814"/>
                  </a:lnTo>
                  <a:lnTo>
                    <a:pt x="530144" y="466631"/>
                  </a:lnTo>
                  <a:lnTo>
                    <a:pt x="553999" y="428191"/>
                  </a:lnTo>
                  <a:lnTo>
                    <a:pt x="571786" y="386098"/>
                  </a:lnTo>
                  <a:lnTo>
                    <a:pt x="582901" y="340956"/>
                  </a:lnTo>
                  <a:lnTo>
                    <a:pt x="586739" y="293370"/>
                  </a:lnTo>
                  <a:lnTo>
                    <a:pt x="582901" y="245783"/>
                  </a:lnTo>
                  <a:lnTo>
                    <a:pt x="571786" y="200641"/>
                  </a:lnTo>
                  <a:lnTo>
                    <a:pt x="553999" y="158548"/>
                  </a:lnTo>
                  <a:lnTo>
                    <a:pt x="530144" y="120108"/>
                  </a:lnTo>
                  <a:lnTo>
                    <a:pt x="500824" y="85925"/>
                  </a:lnTo>
                  <a:lnTo>
                    <a:pt x="466642" y="56602"/>
                  </a:lnTo>
                  <a:lnTo>
                    <a:pt x="428202" y="32744"/>
                  </a:lnTo>
                  <a:lnTo>
                    <a:pt x="386108" y="14955"/>
                  </a:lnTo>
                  <a:lnTo>
                    <a:pt x="340962" y="3839"/>
                  </a:lnTo>
                  <a:lnTo>
                    <a:pt x="293369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79664" y="4247388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40" h="586739">
                  <a:moveTo>
                    <a:pt x="586739" y="293370"/>
                  </a:moveTo>
                  <a:lnTo>
                    <a:pt x="582901" y="245783"/>
                  </a:lnTo>
                  <a:lnTo>
                    <a:pt x="571786" y="200641"/>
                  </a:lnTo>
                  <a:lnTo>
                    <a:pt x="553999" y="158548"/>
                  </a:lnTo>
                  <a:lnTo>
                    <a:pt x="530144" y="120108"/>
                  </a:lnTo>
                  <a:lnTo>
                    <a:pt x="500824" y="85925"/>
                  </a:lnTo>
                  <a:lnTo>
                    <a:pt x="466642" y="56602"/>
                  </a:lnTo>
                  <a:lnTo>
                    <a:pt x="428202" y="32744"/>
                  </a:lnTo>
                  <a:lnTo>
                    <a:pt x="386108" y="14955"/>
                  </a:lnTo>
                  <a:lnTo>
                    <a:pt x="340962" y="3839"/>
                  </a:lnTo>
                  <a:lnTo>
                    <a:pt x="293369" y="0"/>
                  </a:lnTo>
                  <a:lnTo>
                    <a:pt x="245777" y="3839"/>
                  </a:lnTo>
                  <a:lnTo>
                    <a:pt x="200631" y="14955"/>
                  </a:lnTo>
                  <a:lnTo>
                    <a:pt x="158537" y="32744"/>
                  </a:lnTo>
                  <a:lnTo>
                    <a:pt x="120097" y="56602"/>
                  </a:lnTo>
                  <a:lnTo>
                    <a:pt x="85915" y="85925"/>
                  </a:lnTo>
                  <a:lnTo>
                    <a:pt x="56595" y="120108"/>
                  </a:lnTo>
                  <a:lnTo>
                    <a:pt x="32740" y="158548"/>
                  </a:lnTo>
                  <a:lnTo>
                    <a:pt x="14953" y="200641"/>
                  </a:lnTo>
                  <a:lnTo>
                    <a:pt x="3838" y="245783"/>
                  </a:lnTo>
                  <a:lnTo>
                    <a:pt x="0" y="293370"/>
                  </a:lnTo>
                  <a:lnTo>
                    <a:pt x="3838" y="340956"/>
                  </a:lnTo>
                  <a:lnTo>
                    <a:pt x="14953" y="386098"/>
                  </a:lnTo>
                  <a:lnTo>
                    <a:pt x="32740" y="428191"/>
                  </a:lnTo>
                  <a:lnTo>
                    <a:pt x="56595" y="466631"/>
                  </a:lnTo>
                  <a:lnTo>
                    <a:pt x="85915" y="500814"/>
                  </a:lnTo>
                  <a:lnTo>
                    <a:pt x="120097" y="530137"/>
                  </a:lnTo>
                  <a:lnTo>
                    <a:pt x="158537" y="553995"/>
                  </a:lnTo>
                  <a:lnTo>
                    <a:pt x="200631" y="571784"/>
                  </a:lnTo>
                  <a:lnTo>
                    <a:pt x="245777" y="582900"/>
                  </a:lnTo>
                  <a:lnTo>
                    <a:pt x="293369" y="586740"/>
                  </a:lnTo>
                  <a:lnTo>
                    <a:pt x="340962" y="582900"/>
                  </a:lnTo>
                  <a:lnTo>
                    <a:pt x="386108" y="571784"/>
                  </a:lnTo>
                  <a:lnTo>
                    <a:pt x="428202" y="553995"/>
                  </a:lnTo>
                  <a:lnTo>
                    <a:pt x="466642" y="530137"/>
                  </a:lnTo>
                  <a:lnTo>
                    <a:pt x="500824" y="500814"/>
                  </a:lnTo>
                  <a:lnTo>
                    <a:pt x="530144" y="466631"/>
                  </a:lnTo>
                  <a:lnTo>
                    <a:pt x="553999" y="428191"/>
                  </a:lnTo>
                  <a:lnTo>
                    <a:pt x="571786" y="386098"/>
                  </a:lnTo>
                  <a:lnTo>
                    <a:pt x="582901" y="340956"/>
                  </a:lnTo>
                  <a:lnTo>
                    <a:pt x="586739" y="293370"/>
                  </a:lnTo>
                  <a:close/>
                </a:path>
              </a:pathLst>
            </a:custGeom>
            <a:ln w="9525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0947" y="965708"/>
            <a:ext cx="3854450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3515" marR="5080" indent="-171450" algn="just">
              <a:lnSpc>
                <a:spcPct val="100000"/>
              </a:lnSpc>
              <a:spcBef>
                <a:spcPts val="95"/>
              </a:spcBef>
              <a:buClr>
                <a:srgbClr val="301B8E"/>
              </a:buClr>
              <a:buSzPct val="75000"/>
              <a:buFont typeface="Wingdings"/>
              <a:buChar char=""/>
              <a:tabLst>
                <a:tab pos="184785" algn="l"/>
              </a:tabLst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600" b="1" spc="4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aim</a:t>
            </a:r>
            <a:r>
              <a:rPr sz="1600" b="1" spc="4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600" b="1" spc="4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600" b="1" spc="4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manhole</a:t>
            </a:r>
            <a:r>
              <a:rPr sz="1600" b="1" spc="4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detection</a:t>
            </a:r>
            <a:r>
              <a:rPr sz="1600" b="1" spc="4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and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monitoring</a:t>
            </a:r>
            <a:r>
              <a:rPr sz="1600" b="1" spc="19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project</a:t>
            </a:r>
            <a:r>
              <a:rPr sz="1600" b="1" spc="19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600" b="1" spc="195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600" b="1" spc="195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enhance</a:t>
            </a:r>
            <a:r>
              <a:rPr sz="1600" b="1" spc="195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the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safety,</a:t>
            </a:r>
            <a:r>
              <a:rPr sz="1600" b="1" spc="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efficiency,</a:t>
            </a:r>
            <a:r>
              <a:rPr sz="1600" b="1" spc="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600" b="1" spc="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reliability</a:t>
            </a:r>
            <a:r>
              <a:rPr sz="1600" b="1" spc="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600" b="1" spc="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urban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infrastructure</a:t>
            </a:r>
            <a:r>
              <a:rPr sz="1600" b="1" spc="325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1600" b="1" spc="325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providing</a:t>
            </a:r>
            <a:r>
              <a:rPr sz="1600" b="1" spc="325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real-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time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monitoring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6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manhole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conditions.</a:t>
            </a:r>
            <a:endParaRPr sz="1600">
              <a:latin typeface="Times New Roman"/>
              <a:cs typeface="Times New Roman"/>
            </a:endParaRPr>
          </a:p>
          <a:p>
            <a:pPr marL="183515" marR="5080" indent="-171450" algn="just">
              <a:lnSpc>
                <a:spcPct val="100000"/>
              </a:lnSpc>
              <a:buClr>
                <a:srgbClr val="301B8E"/>
              </a:buClr>
              <a:buSzPct val="75000"/>
              <a:buFont typeface="Wingdings"/>
              <a:buChar char=""/>
              <a:tabLst>
                <a:tab pos="184785" algn="l"/>
              </a:tabLst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1600" b="1" spc="4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system</a:t>
            </a:r>
            <a:r>
              <a:rPr sz="1600" b="1" spc="4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seeks</a:t>
            </a:r>
            <a:r>
              <a:rPr sz="1600" b="1" spc="4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600" b="1" spc="4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prevent</a:t>
            </a:r>
            <a:r>
              <a:rPr sz="1600" b="1" spc="4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accidents,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ensure</a:t>
            </a:r>
            <a:r>
              <a:rPr sz="1600" b="1" spc="395" dirty="0">
                <a:solidFill>
                  <a:srgbClr val="FF0000"/>
                </a:solidFill>
                <a:latin typeface="Times New Roman"/>
                <a:cs typeface="Times New Roman"/>
              </a:rPr>
              <a:t> 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environmental</a:t>
            </a:r>
            <a:r>
              <a:rPr sz="1600" b="1" spc="395" dirty="0">
                <a:solidFill>
                  <a:srgbClr val="FF0000"/>
                </a:solidFill>
                <a:latin typeface="Times New Roman"/>
                <a:cs typeface="Times New Roman"/>
              </a:rPr>
              <a:t> 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safety,</a:t>
            </a:r>
            <a:r>
              <a:rPr sz="1600" b="1" spc="400" dirty="0">
                <a:solidFill>
                  <a:srgbClr val="FF0000"/>
                </a:solidFill>
                <a:latin typeface="Times New Roman"/>
                <a:cs typeface="Times New Roman"/>
              </a:rPr>
              <a:t>   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and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facilitate</a:t>
            </a:r>
            <a:r>
              <a:rPr sz="1600" b="1" spc="2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proactive</a:t>
            </a:r>
            <a:r>
              <a:rPr sz="1600" b="1" spc="2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maintenance</a:t>
            </a:r>
            <a:r>
              <a:rPr sz="1600" b="1" spc="2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through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use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various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sensors.</a:t>
            </a:r>
            <a:endParaRPr sz="1600">
              <a:latin typeface="Times New Roman"/>
              <a:cs typeface="Times New Roman"/>
            </a:endParaRPr>
          </a:p>
          <a:p>
            <a:pPr marL="183515" marR="5080" indent="-171450" algn="just">
              <a:lnSpc>
                <a:spcPct val="100000"/>
              </a:lnSpc>
              <a:spcBef>
                <a:spcPts val="5"/>
              </a:spcBef>
              <a:buClr>
                <a:srgbClr val="301B8E"/>
              </a:buClr>
              <a:buSzPct val="75000"/>
              <a:buFont typeface="Wingdings"/>
              <a:buChar char=""/>
              <a:tabLst>
                <a:tab pos="184785" algn="l"/>
              </a:tabLst>
            </a:pP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Manhole</a:t>
            </a:r>
            <a:r>
              <a:rPr sz="1600" b="1" spc="35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monitoring</a:t>
            </a:r>
            <a:r>
              <a:rPr sz="1600" b="1" spc="35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600" b="1" spc="345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essential</a:t>
            </a:r>
            <a:r>
              <a:rPr sz="1600" b="1" spc="35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for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protecting</a:t>
            </a:r>
            <a:r>
              <a:rPr sz="1600" b="1" spc="25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maintenance</a:t>
            </a:r>
            <a:r>
              <a:rPr sz="1600" b="1" spc="24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workers</a:t>
            </a:r>
            <a:r>
              <a:rPr sz="1600" b="1" spc="25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from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hazardous</a:t>
            </a:r>
            <a:r>
              <a:rPr sz="160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conditions</a:t>
            </a:r>
            <a:r>
              <a:rPr sz="1600" b="1" spc="2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such</a:t>
            </a:r>
            <a:r>
              <a:rPr sz="1600" b="1" spc="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160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toxic</a:t>
            </a:r>
            <a:r>
              <a:rPr sz="160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gases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600" b="1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flooding,</a:t>
            </a:r>
            <a:r>
              <a:rPr sz="1600" b="1" spc="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1600" b="1" spc="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well</a:t>
            </a:r>
            <a:r>
              <a:rPr sz="1600" b="1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16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safeguarding</a:t>
            </a:r>
            <a:r>
              <a:rPr sz="16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the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public</a:t>
            </a:r>
            <a:r>
              <a:rPr sz="1600" b="1" spc="295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1600" b="1" spc="295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accidents</a:t>
            </a:r>
            <a:r>
              <a:rPr sz="1600" b="1" spc="300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involving 	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unauthorized</a:t>
            </a:r>
            <a:r>
              <a:rPr sz="16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access.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2670" y="241554"/>
            <a:ext cx="7881620" cy="4817745"/>
            <a:chOff x="792670" y="241554"/>
            <a:chExt cx="7881620" cy="481774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0219" y="260602"/>
              <a:ext cx="3084576" cy="477926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60694" y="251079"/>
              <a:ext cx="3103880" cy="4798695"/>
            </a:xfrm>
            <a:custGeom>
              <a:avLst/>
              <a:gdLst/>
              <a:ahLst/>
              <a:cxnLst/>
              <a:rect l="l" t="t" r="r" b="b"/>
              <a:pathLst>
                <a:path w="3103879" h="4798695">
                  <a:moveTo>
                    <a:pt x="0" y="4798314"/>
                  </a:moveTo>
                  <a:lnTo>
                    <a:pt x="3103626" y="4798314"/>
                  </a:lnTo>
                  <a:lnTo>
                    <a:pt x="3103626" y="0"/>
                  </a:lnTo>
                  <a:lnTo>
                    <a:pt x="0" y="0"/>
                  </a:lnTo>
                  <a:lnTo>
                    <a:pt x="0" y="4798314"/>
                  </a:lnTo>
                  <a:close/>
                </a:path>
              </a:pathLst>
            </a:custGeom>
            <a:ln w="19050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6958" y="902970"/>
              <a:ext cx="4361815" cy="3853179"/>
            </a:xfrm>
            <a:custGeom>
              <a:avLst/>
              <a:gdLst/>
              <a:ahLst/>
              <a:cxnLst/>
              <a:rect l="l" t="t" r="r" b="b"/>
              <a:pathLst>
                <a:path w="4361815" h="3853179">
                  <a:moveTo>
                    <a:pt x="0" y="3852672"/>
                  </a:moveTo>
                  <a:lnTo>
                    <a:pt x="4361688" y="3852672"/>
                  </a:lnTo>
                  <a:lnTo>
                    <a:pt x="4361688" y="0"/>
                  </a:lnTo>
                  <a:lnTo>
                    <a:pt x="0" y="0"/>
                  </a:lnTo>
                  <a:lnTo>
                    <a:pt x="0" y="3852672"/>
                  </a:lnTo>
                  <a:close/>
                </a:path>
              </a:pathLst>
            </a:custGeom>
            <a:ln w="28575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0394" y="645922"/>
            <a:ext cx="3382010" cy="418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sng" dirty="0">
                <a:solidFill>
                  <a:srgbClr val="CA2BCA"/>
                </a:solidFill>
                <a:uFill>
                  <a:solidFill>
                    <a:srgbClr val="CA2BCA"/>
                  </a:solidFill>
                </a:uFill>
                <a:latin typeface="Times New Roman"/>
                <a:cs typeface="Times New Roman"/>
              </a:rPr>
              <a:t>IR</a:t>
            </a:r>
            <a:r>
              <a:rPr sz="1300" b="1" u="sng" spc="-25" dirty="0">
                <a:solidFill>
                  <a:srgbClr val="CA2BCA"/>
                </a:solidFill>
                <a:uFill>
                  <a:solidFill>
                    <a:srgbClr val="CA2BC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00" b="1" u="sng" dirty="0">
                <a:solidFill>
                  <a:srgbClr val="CA2BCA"/>
                </a:solidFill>
                <a:uFill>
                  <a:solidFill>
                    <a:srgbClr val="CA2BCA"/>
                  </a:solidFill>
                </a:uFill>
                <a:latin typeface="Times New Roman"/>
                <a:cs typeface="Times New Roman"/>
              </a:rPr>
              <a:t>Tilt</a:t>
            </a:r>
            <a:r>
              <a:rPr sz="1300" b="1" u="sng" spc="-10" dirty="0">
                <a:solidFill>
                  <a:srgbClr val="CA2BCA"/>
                </a:solidFill>
                <a:uFill>
                  <a:solidFill>
                    <a:srgbClr val="CA2BCA"/>
                  </a:solidFill>
                </a:uFill>
                <a:latin typeface="Times New Roman"/>
                <a:cs typeface="Times New Roman"/>
              </a:rPr>
              <a:t> Sensor</a:t>
            </a:r>
            <a:r>
              <a:rPr sz="1300" b="1" u="none" spc="-10" dirty="0">
                <a:solidFill>
                  <a:srgbClr val="CA2BCA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420"/>
              </a:lnSpc>
              <a:spcBef>
                <a:spcPts val="5"/>
              </a:spcBef>
            </a:pPr>
            <a:r>
              <a:rPr sz="1200" b="1" spc="-10" dirty="0">
                <a:latin typeface="Trebuchet MS"/>
                <a:cs typeface="Trebuchet MS"/>
              </a:rPr>
              <a:t>Specifications:</a:t>
            </a:r>
            <a:endParaRPr sz="1200">
              <a:latin typeface="Trebuchet MS"/>
              <a:cs typeface="Trebuchet MS"/>
            </a:endParaRPr>
          </a:p>
          <a:p>
            <a:pPr marL="12700" marR="1554480">
              <a:lnSpc>
                <a:spcPts val="1440"/>
              </a:lnSpc>
              <a:spcBef>
                <a:spcPts val="30"/>
              </a:spcBef>
            </a:pPr>
            <a:r>
              <a:rPr sz="1200" b="1" dirty="0">
                <a:latin typeface="Carlito"/>
                <a:cs typeface="Carlito"/>
              </a:rPr>
              <a:t>Operating</a:t>
            </a:r>
            <a:r>
              <a:rPr sz="1200" b="1" spc="-30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Voltage:</a:t>
            </a:r>
            <a:r>
              <a:rPr sz="1200" b="1" spc="-30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3.3V -</a:t>
            </a:r>
            <a:r>
              <a:rPr sz="1200" b="1" spc="-30" dirty="0">
                <a:latin typeface="Carlito"/>
                <a:cs typeface="Carlito"/>
              </a:rPr>
              <a:t> </a:t>
            </a:r>
            <a:r>
              <a:rPr sz="1200" b="1" spc="-25" dirty="0">
                <a:latin typeface="Carlito"/>
                <a:cs typeface="Carlito"/>
              </a:rPr>
              <a:t>5V </a:t>
            </a:r>
            <a:r>
              <a:rPr sz="1200" b="1" dirty="0">
                <a:latin typeface="Carlito"/>
                <a:cs typeface="Carlito"/>
              </a:rPr>
              <a:t>Output:</a:t>
            </a:r>
            <a:r>
              <a:rPr sz="1200" b="1" spc="-35" dirty="0">
                <a:latin typeface="Carlito"/>
                <a:cs typeface="Carlito"/>
              </a:rPr>
              <a:t> </a:t>
            </a:r>
            <a:r>
              <a:rPr sz="1200" b="1" spc="-10" dirty="0">
                <a:latin typeface="Carlito"/>
                <a:cs typeface="Carlito"/>
              </a:rPr>
              <a:t>Digital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ts val="1390"/>
              </a:lnSpc>
            </a:pPr>
            <a:r>
              <a:rPr sz="1200" b="1" dirty="0">
                <a:latin typeface="Carlito"/>
                <a:cs typeface="Carlito"/>
              </a:rPr>
              <a:t>Detection</a:t>
            </a:r>
            <a:r>
              <a:rPr sz="1200" b="1" spc="-35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Angle:</a:t>
            </a:r>
            <a:r>
              <a:rPr sz="1200" b="1" spc="-20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Typically,</a:t>
            </a:r>
            <a:r>
              <a:rPr sz="1200" b="1" spc="-35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up</a:t>
            </a:r>
            <a:r>
              <a:rPr sz="1200" b="1" spc="-20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to</a:t>
            </a:r>
            <a:r>
              <a:rPr sz="1200" b="1" spc="-20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90</a:t>
            </a:r>
            <a:r>
              <a:rPr sz="1200" b="1" spc="-20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degrees</a:t>
            </a:r>
            <a:r>
              <a:rPr sz="1200" b="1" spc="-25" dirty="0">
                <a:latin typeface="Carlito"/>
                <a:cs typeface="Carlito"/>
              </a:rPr>
              <a:t> </a:t>
            </a:r>
            <a:r>
              <a:rPr sz="1200" b="1" spc="-20" dirty="0">
                <a:latin typeface="Carlito"/>
                <a:cs typeface="Carlito"/>
              </a:rPr>
              <a:t>tilt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1200">
              <a:latin typeface="Carlito"/>
              <a:cs typeface="Carlito"/>
            </a:endParaRPr>
          </a:p>
          <a:p>
            <a:pPr marL="12700">
              <a:lnSpc>
                <a:spcPts val="1560"/>
              </a:lnSpc>
              <a:spcBef>
                <a:spcPts val="5"/>
              </a:spcBef>
            </a:pPr>
            <a:r>
              <a:rPr sz="1300" b="1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HC-</a:t>
            </a:r>
            <a:r>
              <a:rPr sz="13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SR04</a:t>
            </a:r>
            <a:r>
              <a:rPr sz="1300" b="1" u="sng" spc="-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Ultrasonic</a:t>
            </a:r>
            <a:r>
              <a:rPr sz="1300" b="1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Sensor</a:t>
            </a:r>
            <a:r>
              <a:rPr sz="1300" b="1" u="none" spc="-10" dirty="0">
                <a:solidFill>
                  <a:srgbClr val="006FC0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655"/>
              </a:lnSpc>
            </a:pPr>
            <a:r>
              <a:rPr sz="1400" b="1" spc="-10" dirty="0">
                <a:latin typeface="Trebuchet MS"/>
                <a:cs typeface="Trebuchet MS"/>
              </a:rPr>
              <a:t>Specifications: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55"/>
              </a:lnSpc>
            </a:pPr>
            <a:r>
              <a:rPr sz="1400" b="1" dirty="0">
                <a:latin typeface="Carlito"/>
                <a:cs typeface="Carlito"/>
              </a:rPr>
              <a:t>Operating</a:t>
            </a:r>
            <a:r>
              <a:rPr sz="1400" b="1" spc="-6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Voltage: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spc="-25" dirty="0">
                <a:latin typeface="Carlito"/>
                <a:cs typeface="Carlito"/>
              </a:rPr>
              <a:t>5V</a:t>
            </a:r>
            <a:endParaRPr sz="1400">
              <a:latin typeface="Carlito"/>
              <a:cs typeface="Carlito"/>
            </a:endParaRPr>
          </a:p>
          <a:p>
            <a:pPr marL="12700" marR="1057275">
              <a:lnSpc>
                <a:spcPct val="100000"/>
              </a:lnSpc>
            </a:pPr>
            <a:r>
              <a:rPr sz="1400" b="1" dirty="0">
                <a:latin typeface="Carlito"/>
                <a:cs typeface="Carlito"/>
              </a:rPr>
              <a:t>Operating</a:t>
            </a:r>
            <a:r>
              <a:rPr sz="1400" b="1" spc="-6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Current: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spc="-20" dirty="0">
                <a:latin typeface="Carlito"/>
                <a:cs typeface="Carlito"/>
              </a:rPr>
              <a:t>15mA </a:t>
            </a:r>
            <a:r>
              <a:rPr sz="1400" b="1" dirty="0">
                <a:latin typeface="Carlito"/>
                <a:cs typeface="Carlito"/>
              </a:rPr>
              <a:t>Measuring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Range: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2cm</a:t>
            </a:r>
            <a:r>
              <a:rPr sz="1400" b="1" spc="-1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-</a:t>
            </a:r>
            <a:r>
              <a:rPr sz="1400" b="1" spc="-15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400cm </a:t>
            </a:r>
            <a:r>
              <a:rPr sz="1400" b="1" dirty="0">
                <a:latin typeface="Carlito"/>
                <a:cs typeface="Carlito"/>
              </a:rPr>
              <a:t>Resolution:</a:t>
            </a:r>
            <a:r>
              <a:rPr sz="1400" b="1" spc="-50" dirty="0">
                <a:latin typeface="Carlito"/>
                <a:cs typeface="Carlito"/>
              </a:rPr>
              <a:t> </a:t>
            </a:r>
            <a:r>
              <a:rPr sz="1400" b="1" spc="-20" dirty="0">
                <a:latin typeface="Carlito"/>
                <a:cs typeface="Carlito"/>
              </a:rPr>
              <a:t>0.3cm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rlito"/>
                <a:cs typeface="Carlito"/>
              </a:rPr>
              <a:t>Ultrasonic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Frequency:</a:t>
            </a:r>
            <a:r>
              <a:rPr sz="1400" b="1" spc="-65" dirty="0">
                <a:latin typeface="Carlito"/>
                <a:cs typeface="Carlito"/>
              </a:rPr>
              <a:t> </a:t>
            </a:r>
            <a:r>
              <a:rPr sz="1400" b="1" spc="-20" dirty="0">
                <a:latin typeface="Carlito"/>
                <a:cs typeface="Carlito"/>
              </a:rPr>
              <a:t>40kHz</a:t>
            </a:r>
            <a:endParaRPr sz="1400">
              <a:latin typeface="Carlito"/>
              <a:cs typeface="Carlito"/>
            </a:endParaRPr>
          </a:p>
          <a:p>
            <a:pPr marL="17780">
              <a:lnSpc>
                <a:spcPts val="1560"/>
              </a:lnSpc>
              <a:spcBef>
                <a:spcPts val="1460"/>
              </a:spcBef>
            </a:pPr>
            <a:r>
              <a:rPr sz="1300" b="1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Times New Roman"/>
                <a:cs typeface="Times New Roman"/>
              </a:rPr>
              <a:t>PIR</a:t>
            </a:r>
            <a:r>
              <a:rPr sz="1300" b="1" u="sng" spc="-2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00" b="1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Times New Roman"/>
                <a:cs typeface="Times New Roman"/>
              </a:rPr>
              <a:t>Motion</a:t>
            </a:r>
            <a:r>
              <a:rPr sz="1300" b="1" u="sng" spc="-2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00" b="1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Times New Roman"/>
                <a:cs typeface="Times New Roman"/>
              </a:rPr>
              <a:t>Sensor</a:t>
            </a:r>
            <a:r>
              <a:rPr sz="1300" b="1" u="none" spc="-10" dirty="0">
                <a:solidFill>
                  <a:srgbClr val="006600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17780">
              <a:lnSpc>
                <a:spcPts val="1655"/>
              </a:lnSpc>
            </a:pPr>
            <a:r>
              <a:rPr sz="1400" b="1" spc="-10" dirty="0">
                <a:latin typeface="Trebuchet MS"/>
                <a:cs typeface="Trebuchet MS"/>
              </a:rPr>
              <a:t>Specifications:</a:t>
            </a:r>
            <a:endParaRPr sz="1400">
              <a:latin typeface="Trebuchet MS"/>
              <a:cs typeface="Trebuchet MS"/>
            </a:endParaRPr>
          </a:p>
          <a:p>
            <a:pPr marL="17780">
              <a:lnSpc>
                <a:spcPts val="1655"/>
              </a:lnSpc>
            </a:pPr>
            <a:r>
              <a:rPr sz="1400" b="1" dirty="0">
                <a:latin typeface="Carlito"/>
                <a:cs typeface="Carlito"/>
              </a:rPr>
              <a:t>Operating</a:t>
            </a:r>
            <a:r>
              <a:rPr sz="1400" b="1" spc="-5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Voltage:</a:t>
            </a:r>
            <a:r>
              <a:rPr sz="1400" b="1" spc="270" dirty="0">
                <a:latin typeface="Carlito"/>
                <a:cs typeface="Carlito"/>
              </a:rPr>
              <a:t> </a:t>
            </a:r>
            <a:r>
              <a:rPr sz="1400" b="1" spc="-25" dirty="0">
                <a:latin typeface="Carlito"/>
                <a:cs typeface="Carlito"/>
              </a:rPr>
              <a:t>5V</a:t>
            </a:r>
            <a:endParaRPr sz="1400">
              <a:latin typeface="Carlito"/>
              <a:cs typeface="Carlito"/>
            </a:endParaRPr>
          </a:p>
          <a:p>
            <a:pPr marL="17780" marR="947419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arlito"/>
                <a:cs typeface="Carlito"/>
              </a:rPr>
              <a:t>Detection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Range:</a:t>
            </a:r>
            <a:r>
              <a:rPr sz="1400" b="1" spc="-4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Up</a:t>
            </a:r>
            <a:r>
              <a:rPr sz="1400" b="1" spc="-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to</a:t>
            </a:r>
            <a:r>
              <a:rPr sz="1400" b="1" spc="-2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7</a:t>
            </a:r>
            <a:r>
              <a:rPr sz="1400" b="1" spc="-5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meters </a:t>
            </a:r>
            <a:r>
              <a:rPr sz="1400" b="1" dirty="0">
                <a:latin typeface="Carlito"/>
                <a:cs typeface="Carlito"/>
              </a:rPr>
              <a:t>Detection</a:t>
            </a:r>
            <a:r>
              <a:rPr sz="1400" b="1" spc="-5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Angle: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110 </a:t>
            </a:r>
            <a:r>
              <a:rPr sz="1400" b="1" spc="-10" dirty="0">
                <a:latin typeface="Carlito"/>
                <a:cs typeface="Carlito"/>
              </a:rPr>
              <a:t>degrees</a:t>
            </a:r>
            <a:endParaRPr sz="1400">
              <a:latin typeface="Carlito"/>
              <a:cs typeface="Carlito"/>
            </a:endParaRPr>
          </a:p>
          <a:p>
            <a:pPr marL="17780">
              <a:lnSpc>
                <a:spcPct val="100000"/>
              </a:lnSpc>
            </a:pPr>
            <a:r>
              <a:rPr sz="1400" b="1" dirty="0">
                <a:latin typeface="Carlito"/>
                <a:cs typeface="Carlito"/>
              </a:rPr>
              <a:t>Output:</a:t>
            </a:r>
            <a:r>
              <a:rPr sz="1400" b="1" spc="24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Digital</a:t>
            </a:r>
            <a:r>
              <a:rPr sz="1400" b="1" spc="-1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(High</a:t>
            </a:r>
            <a:r>
              <a:rPr sz="1400" b="1" spc="-1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when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motion</a:t>
            </a:r>
            <a:r>
              <a:rPr sz="1400" b="1" spc="-40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detected)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3379" y="274320"/>
            <a:ext cx="1922780" cy="4867275"/>
            <a:chOff x="373379" y="274320"/>
            <a:chExt cx="1922780" cy="4867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386" y="274320"/>
              <a:ext cx="1599067" cy="22838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79" y="1950720"/>
              <a:ext cx="1922526" cy="22120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379" y="3477771"/>
              <a:ext cx="1922526" cy="166344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8520" y="86868"/>
            <a:ext cx="2771394" cy="70332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84575" y="165607"/>
            <a:ext cx="22974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>
                <a:solidFill>
                  <a:srgbClr val="4D4D9D"/>
                </a:solidFill>
              </a:rPr>
              <a:t>COMPONENTS</a:t>
            </a:r>
            <a:endParaRPr sz="2500"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47573" y="1668779"/>
            <a:ext cx="2442231" cy="25632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5277" y="197357"/>
            <a:ext cx="3390265" cy="4706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sng" dirty="0">
                <a:solidFill>
                  <a:srgbClr val="20032A"/>
                </a:solidFill>
                <a:uFill>
                  <a:solidFill>
                    <a:srgbClr val="20032A"/>
                  </a:solidFill>
                </a:uFill>
                <a:latin typeface="Times New Roman"/>
                <a:cs typeface="Times New Roman"/>
              </a:rPr>
              <a:t>MQ2</a:t>
            </a:r>
            <a:r>
              <a:rPr sz="1400" b="1" u="sng" spc="-10" dirty="0">
                <a:solidFill>
                  <a:srgbClr val="20032A"/>
                </a:solidFill>
                <a:uFill>
                  <a:solidFill>
                    <a:srgbClr val="20032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dirty="0">
                <a:solidFill>
                  <a:srgbClr val="20032A"/>
                </a:solidFill>
                <a:uFill>
                  <a:solidFill>
                    <a:srgbClr val="20032A"/>
                  </a:solidFill>
                </a:uFill>
                <a:latin typeface="Times New Roman"/>
                <a:cs typeface="Times New Roman"/>
              </a:rPr>
              <a:t>Gas</a:t>
            </a:r>
            <a:r>
              <a:rPr sz="1400" b="1" u="sng" spc="-30" dirty="0">
                <a:solidFill>
                  <a:srgbClr val="20032A"/>
                </a:solidFill>
                <a:uFill>
                  <a:solidFill>
                    <a:srgbClr val="20032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0" dirty="0">
                <a:solidFill>
                  <a:srgbClr val="20032A"/>
                </a:solidFill>
                <a:uFill>
                  <a:solidFill>
                    <a:srgbClr val="20032A"/>
                  </a:solidFill>
                </a:uFill>
                <a:latin typeface="Times New Roman"/>
                <a:cs typeface="Times New Roman"/>
              </a:rPr>
              <a:t>Sensor</a:t>
            </a:r>
            <a:r>
              <a:rPr sz="1400" b="1" u="none" spc="-10" dirty="0">
                <a:solidFill>
                  <a:srgbClr val="20032A"/>
                </a:solidFill>
                <a:latin typeface="Times New Roman"/>
                <a:cs typeface="Times New Roman"/>
              </a:rPr>
              <a:t>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55"/>
              </a:lnSpc>
            </a:pPr>
            <a:r>
              <a:rPr sz="1400" b="1" spc="-10" dirty="0">
                <a:latin typeface="Trebuchet MS"/>
                <a:cs typeface="Trebuchet MS"/>
              </a:rPr>
              <a:t>Specifications: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55"/>
              </a:lnSpc>
            </a:pPr>
            <a:r>
              <a:rPr sz="1400" b="1" dirty="0">
                <a:latin typeface="Carlito"/>
                <a:cs typeface="Carlito"/>
              </a:rPr>
              <a:t>Operating</a:t>
            </a:r>
            <a:r>
              <a:rPr sz="1400" b="1" spc="-6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Voltage: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spc="-25" dirty="0">
                <a:latin typeface="Carlito"/>
                <a:cs typeface="Carlito"/>
              </a:rPr>
              <a:t>5V</a:t>
            </a:r>
            <a:endParaRPr sz="1400">
              <a:latin typeface="Carlito"/>
              <a:cs typeface="Carlito"/>
            </a:endParaRPr>
          </a:p>
          <a:p>
            <a:pPr marL="12700" marR="827405">
              <a:lnSpc>
                <a:spcPct val="100000"/>
              </a:lnSpc>
            </a:pPr>
            <a:r>
              <a:rPr sz="1400" b="1" dirty="0">
                <a:latin typeface="Carlito"/>
                <a:cs typeface="Carlito"/>
              </a:rPr>
              <a:t>Detection</a:t>
            </a:r>
            <a:r>
              <a:rPr sz="1400" b="1" spc="-6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Range:</a:t>
            </a:r>
            <a:r>
              <a:rPr sz="1400" b="1" spc="-5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300 -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10000</a:t>
            </a:r>
            <a:r>
              <a:rPr sz="1400" b="1" spc="-5" dirty="0">
                <a:latin typeface="Carlito"/>
                <a:cs typeface="Carlito"/>
              </a:rPr>
              <a:t> </a:t>
            </a:r>
            <a:r>
              <a:rPr sz="1400" b="1" spc="-25" dirty="0">
                <a:latin typeface="Carlito"/>
                <a:cs typeface="Carlito"/>
              </a:rPr>
              <a:t>ppm </a:t>
            </a:r>
            <a:r>
              <a:rPr sz="1400" b="1" dirty="0">
                <a:latin typeface="Carlito"/>
                <a:cs typeface="Carlito"/>
              </a:rPr>
              <a:t>Preheat</a:t>
            </a:r>
            <a:r>
              <a:rPr sz="1400" b="1" spc="-5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Time: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20</a:t>
            </a:r>
            <a:r>
              <a:rPr sz="1400" b="1" spc="-15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seconds</a:t>
            </a:r>
            <a:endParaRPr sz="14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400" b="1" dirty="0">
                <a:latin typeface="Carlito"/>
                <a:cs typeface="Carlito"/>
              </a:rPr>
              <a:t>Sensitivity: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Adjustable</a:t>
            </a:r>
            <a:r>
              <a:rPr sz="1400" b="1" spc="-6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via</a:t>
            </a:r>
            <a:r>
              <a:rPr sz="1400" b="1" spc="-25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potentiometer </a:t>
            </a:r>
            <a:r>
              <a:rPr sz="1400" b="1" dirty="0">
                <a:latin typeface="Carlito"/>
                <a:cs typeface="Carlito"/>
              </a:rPr>
              <a:t>Analog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Output: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Varies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with</a:t>
            </a:r>
            <a:r>
              <a:rPr sz="1400" b="1" spc="-2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gas</a:t>
            </a:r>
            <a:r>
              <a:rPr sz="1400" b="1" spc="-20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concentration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GPS</a:t>
            </a:r>
            <a:r>
              <a:rPr sz="1400" b="1" u="sng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1400" b="1" u="none" spc="-1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55"/>
              </a:lnSpc>
            </a:pPr>
            <a:r>
              <a:rPr sz="1400" b="1" spc="-10" dirty="0">
                <a:latin typeface="Trebuchet MS"/>
                <a:cs typeface="Trebuchet MS"/>
              </a:rPr>
              <a:t>Specifications: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55"/>
              </a:lnSpc>
            </a:pPr>
            <a:r>
              <a:rPr sz="1400" b="1" dirty="0">
                <a:latin typeface="Carlito"/>
                <a:cs typeface="Carlito"/>
              </a:rPr>
              <a:t>Operating</a:t>
            </a:r>
            <a:r>
              <a:rPr sz="1400" b="1" spc="-6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Voltage: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3.3V</a:t>
            </a:r>
            <a:r>
              <a:rPr sz="1400" b="1" spc="-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-</a:t>
            </a:r>
            <a:r>
              <a:rPr sz="1400" b="1" spc="-25" dirty="0">
                <a:latin typeface="Carlito"/>
                <a:cs typeface="Carlito"/>
              </a:rPr>
              <a:t> 5V</a:t>
            </a:r>
            <a:endParaRPr sz="1400">
              <a:latin typeface="Carlito"/>
              <a:cs typeface="Carlito"/>
            </a:endParaRPr>
          </a:p>
          <a:p>
            <a:pPr marL="12700" marR="873125">
              <a:lnSpc>
                <a:spcPct val="100000"/>
              </a:lnSpc>
            </a:pPr>
            <a:r>
              <a:rPr sz="1400" b="1" dirty="0">
                <a:latin typeface="Carlito"/>
                <a:cs typeface="Carlito"/>
              </a:rPr>
              <a:t>Communication:</a:t>
            </a:r>
            <a:r>
              <a:rPr sz="1400" b="1" spc="-6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UART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(Serial) </a:t>
            </a:r>
            <a:r>
              <a:rPr sz="1400" b="1" dirty="0">
                <a:latin typeface="Carlito"/>
                <a:cs typeface="Carlito"/>
              </a:rPr>
              <a:t>Baud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Rate: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9600</a:t>
            </a:r>
            <a:r>
              <a:rPr sz="1400" b="1" spc="-5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(common) </a:t>
            </a:r>
            <a:r>
              <a:rPr sz="1400" b="1" dirty="0">
                <a:latin typeface="Carlito"/>
                <a:cs typeface="Carlito"/>
              </a:rPr>
              <a:t>Position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Accuracy:</a:t>
            </a:r>
            <a:r>
              <a:rPr sz="1400" b="1" spc="-4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2.5</a:t>
            </a:r>
            <a:r>
              <a:rPr sz="1400" b="1" spc="-1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meters</a:t>
            </a:r>
            <a:r>
              <a:rPr sz="1400" b="1" spc="-55" dirty="0">
                <a:latin typeface="Carlito"/>
                <a:cs typeface="Carlito"/>
              </a:rPr>
              <a:t> </a:t>
            </a:r>
            <a:r>
              <a:rPr sz="1400" b="1" spc="-25" dirty="0">
                <a:latin typeface="Carlito"/>
                <a:cs typeface="Carlito"/>
              </a:rPr>
              <a:t>CEP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Carlito"/>
              <a:cs typeface="Carlito"/>
            </a:endParaRPr>
          </a:p>
          <a:p>
            <a:pPr marL="75565">
              <a:lnSpc>
                <a:spcPct val="100000"/>
              </a:lnSpc>
            </a:pPr>
            <a:r>
              <a:rPr sz="1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ESP8266</a:t>
            </a:r>
            <a:r>
              <a:rPr sz="1400"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NodeMCU:</a:t>
            </a:r>
            <a:endParaRPr sz="1400">
              <a:latin typeface="Times New Roman"/>
              <a:cs typeface="Times New Roman"/>
            </a:endParaRPr>
          </a:p>
          <a:p>
            <a:pPr marL="75565" marR="1537335">
              <a:lnSpc>
                <a:spcPct val="98600"/>
              </a:lnSpc>
              <a:spcBef>
                <a:spcPts val="25"/>
              </a:spcBef>
            </a:pPr>
            <a:r>
              <a:rPr sz="1400" b="1" spc="-10" dirty="0">
                <a:latin typeface="Trebuchet MS"/>
                <a:cs typeface="Trebuchet MS"/>
              </a:rPr>
              <a:t>Specifications: </a:t>
            </a:r>
            <a:r>
              <a:rPr sz="1400" b="1" dirty="0">
                <a:latin typeface="Carlito"/>
                <a:cs typeface="Carlito"/>
              </a:rPr>
              <a:t>Operating</a:t>
            </a:r>
            <a:r>
              <a:rPr sz="1400" b="1" spc="-6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Voltage: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spc="-20" dirty="0">
                <a:latin typeface="Carlito"/>
                <a:cs typeface="Carlito"/>
              </a:rPr>
              <a:t>3.3V </a:t>
            </a:r>
            <a:r>
              <a:rPr sz="1400" b="1" dirty="0">
                <a:latin typeface="Carlito"/>
                <a:cs typeface="Carlito"/>
              </a:rPr>
              <a:t>Digital</a:t>
            </a:r>
            <a:r>
              <a:rPr sz="1400" b="1" spc="-2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I/O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Pins: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spc="-25" dirty="0">
                <a:latin typeface="Carlito"/>
                <a:cs typeface="Carlito"/>
              </a:rPr>
              <a:t>17</a:t>
            </a:r>
            <a:endParaRPr sz="1400">
              <a:latin typeface="Carlito"/>
              <a:cs typeface="Carlito"/>
            </a:endParaRPr>
          </a:p>
          <a:p>
            <a:pPr marL="75565">
              <a:lnSpc>
                <a:spcPct val="100000"/>
              </a:lnSpc>
            </a:pPr>
            <a:r>
              <a:rPr sz="1400" b="1" dirty="0">
                <a:latin typeface="Carlito"/>
                <a:cs typeface="Carlito"/>
              </a:rPr>
              <a:t>Analog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Input:</a:t>
            </a:r>
            <a:r>
              <a:rPr sz="1400" b="1" spc="-4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1</a:t>
            </a:r>
            <a:r>
              <a:rPr sz="1400" b="1" spc="-1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(max</a:t>
            </a:r>
            <a:r>
              <a:rPr sz="1400" b="1" spc="-4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input</a:t>
            </a:r>
            <a:r>
              <a:rPr sz="1400" b="1" spc="-20" dirty="0">
                <a:latin typeface="Carlito"/>
                <a:cs typeface="Carlito"/>
              </a:rPr>
              <a:t> 3.3V)</a:t>
            </a:r>
            <a:endParaRPr sz="1400">
              <a:latin typeface="Carlito"/>
              <a:cs typeface="Carlito"/>
            </a:endParaRPr>
          </a:p>
          <a:p>
            <a:pPr marL="75565" marR="1781810">
              <a:lnSpc>
                <a:spcPts val="1689"/>
              </a:lnSpc>
              <a:spcBef>
                <a:spcPts val="50"/>
              </a:spcBef>
            </a:pPr>
            <a:r>
              <a:rPr sz="1400" b="1" dirty="0">
                <a:latin typeface="Carlito"/>
                <a:cs typeface="Carlito"/>
              </a:rPr>
              <a:t>Flash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Memory:</a:t>
            </a:r>
            <a:r>
              <a:rPr sz="1400" b="1" spc="280" dirty="0">
                <a:latin typeface="Carlito"/>
                <a:cs typeface="Carlito"/>
              </a:rPr>
              <a:t> </a:t>
            </a:r>
            <a:r>
              <a:rPr sz="1400" b="1" spc="-25" dirty="0">
                <a:latin typeface="Carlito"/>
                <a:cs typeface="Carlito"/>
              </a:rPr>
              <a:t>4MB </a:t>
            </a:r>
            <a:r>
              <a:rPr sz="1400" b="1" spc="-10" dirty="0">
                <a:latin typeface="Carlito"/>
                <a:cs typeface="Carlito"/>
              </a:rPr>
              <a:t>Wi-</a:t>
            </a:r>
            <a:r>
              <a:rPr sz="1400" b="1" dirty="0">
                <a:latin typeface="Carlito"/>
                <a:cs typeface="Carlito"/>
              </a:rPr>
              <a:t>Fi</a:t>
            </a:r>
            <a:r>
              <a:rPr sz="1400" b="1" dirty="0">
                <a:latin typeface="Arial"/>
                <a:cs typeface="Arial"/>
              </a:rPr>
              <a:t>:</a:t>
            </a:r>
            <a:r>
              <a:rPr sz="1400" b="1" spc="345" dirty="0">
                <a:latin typeface="Arial"/>
                <a:cs typeface="Arial"/>
              </a:rPr>
              <a:t> </a:t>
            </a:r>
            <a:r>
              <a:rPr sz="1400" b="1" dirty="0">
                <a:latin typeface="Carlito"/>
                <a:cs typeface="Carlito"/>
              </a:rPr>
              <a:t>802.11</a:t>
            </a:r>
            <a:r>
              <a:rPr sz="1400" b="1" spc="-20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b/g/n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9288" y="242315"/>
            <a:ext cx="2056764" cy="4899025"/>
            <a:chOff x="399288" y="242315"/>
            <a:chExt cx="2056764" cy="4899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153" y="242315"/>
              <a:ext cx="1636894" cy="23326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621" y="3422907"/>
              <a:ext cx="1819728" cy="17183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288" y="1865376"/>
              <a:ext cx="2056638" cy="2253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179" rIns="0" bIns="0" rtlCol="0">
            <a:spAutoFit/>
          </a:bodyPr>
          <a:lstStyle/>
          <a:p>
            <a:pPr marL="2128520">
              <a:lnSpc>
                <a:spcPct val="100000"/>
              </a:lnSpc>
              <a:spcBef>
                <a:spcPts val="105"/>
              </a:spcBef>
            </a:pPr>
            <a:r>
              <a:rPr sz="1400" u="sng" dirty="0">
                <a:solidFill>
                  <a:srgbClr val="4D4D9D"/>
                </a:solidFill>
                <a:uFill>
                  <a:solidFill>
                    <a:srgbClr val="4D4D9D"/>
                  </a:solidFill>
                </a:uFill>
              </a:rPr>
              <a:t>LCD</a:t>
            </a:r>
            <a:r>
              <a:rPr sz="1400" u="sng" spc="-10" dirty="0">
                <a:solidFill>
                  <a:srgbClr val="4D4D9D"/>
                </a:solidFill>
                <a:uFill>
                  <a:solidFill>
                    <a:srgbClr val="4D4D9D"/>
                  </a:solidFill>
                </a:uFill>
              </a:rPr>
              <a:t> Display: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2396489" y="925830"/>
            <a:ext cx="5144135" cy="2819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5250">
              <a:lnSpc>
                <a:spcPts val="1655"/>
              </a:lnSpc>
              <a:spcBef>
                <a:spcPts val="105"/>
              </a:spcBef>
            </a:pPr>
            <a:r>
              <a:rPr sz="1400" b="1" spc="-10" dirty="0">
                <a:latin typeface="Trebuchet MS"/>
                <a:cs typeface="Trebuchet MS"/>
              </a:rPr>
              <a:t>Specifications:</a:t>
            </a:r>
            <a:endParaRPr sz="1400">
              <a:latin typeface="Trebuchet MS"/>
              <a:cs typeface="Trebuchet MS"/>
            </a:endParaRPr>
          </a:p>
          <a:p>
            <a:pPr marL="95250">
              <a:lnSpc>
                <a:spcPts val="1655"/>
              </a:lnSpc>
            </a:pPr>
            <a:r>
              <a:rPr sz="1400" b="1" dirty="0">
                <a:latin typeface="Carlito"/>
                <a:cs typeface="Carlito"/>
              </a:rPr>
              <a:t>Operating</a:t>
            </a:r>
            <a:r>
              <a:rPr sz="1400" b="1" spc="-6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Voltage:</a:t>
            </a:r>
            <a:r>
              <a:rPr sz="1400" b="1" spc="-35" dirty="0">
                <a:latin typeface="Carlito"/>
                <a:cs typeface="Carlito"/>
              </a:rPr>
              <a:t> </a:t>
            </a:r>
            <a:r>
              <a:rPr sz="1400" b="1" spc="-25" dirty="0">
                <a:latin typeface="Carlito"/>
                <a:cs typeface="Carlito"/>
              </a:rPr>
              <a:t>5V</a:t>
            </a:r>
            <a:endParaRPr sz="1400">
              <a:latin typeface="Carlito"/>
              <a:cs typeface="Carlito"/>
            </a:endParaRPr>
          </a:p>
          <a:p>
            <a:pPr marL="95250">
              <a:lnSpc>
                <a:spcPct val="100000"/>
              </a:lnSpc>
            </a:pPr>
            <a:r>
              <a:rPr sz="1400" b="1" spc="-10" dirty="0">
                <a:latin typeface="Carlito"/>
                <a:cs typeface="Carlito"/>
              </a:rPr>
              <a:t>Interface:</a:t>
            </a:r>
            <a:r>
              <a:rPr sz="1400" b="1" spc="10" dirty="0">
                <a:latin typeface="Carlito"/>
                <a:cs typeface="Carlito"/>
              </a:rPr>
              <a:t> </a:t>
            </a:r>
            <a:r>
              <a:rPr sz="1400" b="1" spc="-25" dirty="0">
                <a:latin typeface="Carlito"/>
                <a:cs typeface="Carlito"/>
              </a:rPr>
              <a:t>I2C</a:t>
            </a:r>
            <a:endParaRPr sz="1400">
              <a:latin typeface="Carlito"/>
              <a:cs typeface="Carlito"/>
            </a:endParaRPr>
          </a:p>
          <a:p>
            <a:pPr marL="95250" marR="2738120">
              <a:lnSpc>
                <a:spcPct val="100000"/>
              </a:lnSpc>
            </a:pPr>
            <a:r>
              <a:rPr sz="1400" b="1" dirty="0">
                <a:latin typeface="Carlito"/>
                <a:cs typeface="Carlito"/>
              </a:rPr>
              <a:t>Address: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Typically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0x27</a:t>
            </a:r>
            <a:r>
              <a:rPr sz="1400" b="1" spc="-2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or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spc="-20" dirty="0">
                <a:latin typeface="Carlito"/>
                <a:cs typeface="Carlito"/>
              </a:rPr>
              <a:t>0x3F </a:t>
            </a:r>
            <a:r>
              <a:rPr sz="1400" b="1" dirty="0">
                <a:latin typeface="Carlito"/>
                <a:cs typeface="Carlito"/>
              </a:rPr>
              <a:t>Characters:</a:t>
            </a:r>
            <a:r>
              <a:rPr sz="1400" b="1" spc="-5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16</a:t>
            </a:r>
            <a:r>
              <a:rPr sz="1400" b="1" spc="-2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per</a:t>
            </a:r>
            <a:r>
              <a:rPr sz="1400" b="1" spc="-4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line,</a:t>
            </a:r>
            <a:r>
              <a:rPr sz="1400" b="1" spc="-1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2</a:t>
            </a:r>
            <a:r>
              <a:rPr sz="1400" b="1" spc="-30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lines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400">
              <a:latin typeface="Carlito"/>
              <a:cs typeface="Carlito"/>
            </a:endParaRPr>
          </a:p>
          <a:p>
            <a:pPr marL="183515" marR="5080" indent="-171450" algn="just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Wingdings"/>
              <a:buChar char=""/>
              <a:tabLst>
                <a:tab pos="184785" algn="l"/>
              </a:tabLst>
            </a:pPr>
            <a:r>
              <a:rPr sz="14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Times New Roman"/>
                <a:cs typeface="Times New Roman"/>
              </a:rPr>
              <a:t>Power</a:t>
            </a:r>
            <a:r>
              <a:rPr sz="1400" b="1" u="sng" spc="-3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Times New Roman"/>
                <a:cs typeface="Times New Roman"/>
              </a:rPr>
              <a:t>Supply</a:t>
            </a:r>
            <a:r>
              <a:rPr sz="1400" b="1" u="none" dirty="0">
                <a:solidFill>
                  <a:srgbClr val="00AF50"/>
                </a:solidFill>
                <a:latin typeface="Times New Roman"/>
                <a:cs typeface="Times New Roman"/>
              </a:rPr>
              <a:t>:</a:t>
            </a:r>
            <a:r>
              <a:rPr sz="1400" b="1" u="none" spc="29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A</a:t>
            </a:r>
            <a:r>
              <a:rPr sz="1400" u="none" spc="-1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power</a:t>
            </a:r>
            <a:r>
              <a:rPr sz="1400" u="none" spc="-3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supply</a:t>
            </a:r>
            <a:r>
              <a:rPr sz="1400" u="none" spc="-4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is</a:t>
            </a:r>
            <a:r>
              <a:rPr sz="1400" u="none" spc="-2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a</a:t>
            </a:r>
            <a:r>
              <a:rPr sz="1400" u="none" spc="-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crucial</a:t>
            </a:r>
            <a:r>
              <a:rPr sz="1400" u="none" spc="-3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component</a:t>
            </a:r>
            <a:r>
              <a:rPr sz="1400" u="none" spc="-3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in</a:t>
            </a:r>
            <a:r>
              <a:rPr sz="1400" u="none" spc="-20" dirty="0">
                <a:latin typeface="Times New Roman"/>
                <a:cs typeface="Times New Roman"/>
              </a:rPr>
              <a:t> </a:t>
            </a:r>
            <a:r>
              <a:rPr sz="1400" u="none" spc="-10" dirty="0">
                <a:latin typeface="Times New Roman"/>
                <a:cs typeface="Times New Roman"/>
              </a:rPr>
              <a:t>electronic 	</a:t>
            </a:r>
            <a:r>
              <a:rPr sz="1400" u="none" dirty="0">
                <a:latin typeface="Times New Roman"/>
                <a:cs typeface="Times New Roman"/>
              </a:rPr>
              <a:t>systems,</a:t>
            </a:r>
            <a:r>
              <a:rPr sz="1400" u="none" spc="-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providing</a:t>
            </a:r>
            <a:r>
              <a:rPr sz="1400" u="none" spc="-6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the</a:t>
            </a:r>
            <a:r>
              <a:rPr sz="1400" u="none" spc="-3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necessary</a:t>
            </a:r>
            <a:r>
              <a:rPr sz="1400" u="none" spc="-2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electrical</a:t>
            </a:r>
            <a:r>
              <a:rPr sz="1400" u="none" spc="-5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power</a:t>
            </a:r>
            <a:r>
              <a:rPr sz="1400" u="none" spc="-3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for</a:t>
            </a:r>
            <a:r>
              <a:rPr sz="1400" u="none" spc="-4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the</a:t>
            </a:r>
            <a:r>
              <a:rPr sz="1400" u="none" spc="-3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operation</a:t>
            </a:r>
            <a:r>
              <a:rPr sz="1400" u="none" spc="-60" dirty="0">
                <a:latin typeface="Times New Roman"/>
                <a:cs typeface="Times New Roman"/>
              </a:rPr>
              <a:t> </a:t>
            </a:r>
            <a:r>
              <a:rPr sz="1400" u="none" spc="-25" dirty="0">
                <a:latin typeface="Times New Roman"/>
                <a:cs typeface="Times New Roman"/>
              </a:rPr>
              <a:t>of 	</a:t>
            </a:r>
            <a:r>
              <a:rPr sz="1400" u="none" dirty="0">
                <a:latin typeface="Times New Roman"/>
                <a:cs typeface="Times New Roman"/>
              </a:rPr>
              <a:t>devices</a:t>
            </a:r>
            <a:r>
              <a:rPr sz="1400" u="none" spc="-3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and</a:t>
            </a:r>
            <a:r>
              <a:rPr sz="1400" u="none" spc="-2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circuits.</a:t>
            </a:r>
            <a:r>
              <a:rPr sz="1400" u="none" spc="-4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It</a:t>
            </a:r>
            <a:r>
              <a:rPr sz="1400" u="none" spc="-2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converts</a:t>
            </a:r>
            <a:r>
              <a:rPr sz="1400" u="none" spc="-3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electrical</a:t>
            </a:r>
            <a:r>
              <a:rPr sz="1400" u="none" spc="-3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energy</a:t>
            </a:r>
            <a:r>
              <a:rPr sz="1400" u="none" spc="-3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from</a:t>
            </a:r>
            <a:r>
              <a:rPr sz="1400" u="none" spc="-2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a source</a:t>
            </a:r>
            <a:r>
              <a:rPr sz="1400" u="none" spc="-3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to</a:t>
            </a:r>
            <a:r>
              <a:rPr sz="1400" u="none" spc="-20" dirty="0">
                <a:latin typeface="Times New Roman"/>
                <a:cs typeface="Times New Roman"/>
              </a:rPr>
              <a:t> </a:t>
            </a:r>
            <a:r>
              <a:rPr sz="1400" u="none" spc="-25" dirty="0">
                <a:latin typeface="Times New Roman"/>
                <a:cs typeface="Times New Roman"/>
              </a:rPr>
              <a:t>the 	</a:t>
            </a:r>
            <a:r>
              <a:rPr sz="1400" u="none" dirty="0">
                <a:latin typeface="Times New Roman"/>
                <a:cs typeface="Times New Roman"/>
              </a:rPr>
              <a:t>correct</a:t>
            </a:r>
            <a:r>
              <a:rPr sz="1400" u="none" spc="-2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voltage,</a:t>
            </a:r>
            <a:r>
              <a:rPr sz="1400" u="none" spc="-3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current,</a:t>
            </a:r>
            <a:r>
              <a:rPr sz="1400" u="none" spc="-3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and</a:t>
            </a:r>
            <a:r>
              <a:rPr sz="1400" u="none" spc="-1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frequency</a:t>
            </a:r>
            <a:r>
              <a:rPr sz="1400" u="none" spc="-3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required</a:t>
            </a:r>
            <a:r>
              <a:rPr sz="1400" u="none" spc="-4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by</a:t>
            </a:r>
            <a:r>
              <a:rPr sz="1400" u="none" spc="-1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the</a:t>
            </a:r>
            <a:r>
              <a:rPr sz="1400" u="none" spc="-15" dirty="0">
                <a:latin typeface="Times New Roman"/>
                <a:cs typeface="Times New Roman"/>
              </a:rPr>
              <a:t> </a:t>
            </a:r>
            <a:r>
              <a:rPr sz="1400" u="none" spc="-10" dirty="0">
                <a:latin typeface="Times New Roman"/>
                <a:cs typeface="Times New Roman"/>
              </a:rPr>
              <a:t>load.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buFont typeface="Wingdings"/>
              <a:buChar char=""/>
            </a:pPr>
            <a:endParaRPr sz="14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Wingdings"/>
              <a:buChar char=""/>
              <a:tabLst>
                <a:tab pos="184785" algn="l"/>
              </a:tabLst>
            </a:pPr>
            <a:r>
              <a:rPr sz="1400" b="1" u="sng" dirty="0">
                <a:solidFill>
                  <a:srgbClr val="660033"/>
                </a:solidFill>
                <a:uFill>
                  <a:solidFill>
                    <a:srgbClr val="660033"/>
                  </a:solidFill>
                </a:uFill>
                <a:latin typeface="Times New Roman"/>
                <a:cs typeface="Times New Roman"/>
              </a:rPr>
              <a:t>Bread</a:t>
            </a:r>
            <a:r>
              <a:rPr sz="1400" b="1" u="sng" spc="-25" dirty="0">
                <a:solidFill>
                  <a:srgbClr val="660033"/>
                </a:solidFill>
                <a:uFill>
                  <a:solidFill>
                    <a:srgbClr val="660033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dirty="0">
                <a:solidFill>
                  <a:srgbClr val="660033"/>
                </a:solidFill>
                <a:uFill>
                  <a:solidFill>
                    <a:srgbClr val="660033"/>
                  </a:solidFill>
                </a:uFill>
                <a:latin typeface="Times New Roman"/>
                <a:cs typeface="Times New Roman"/>
              </a:rPr>
              <a:t>board</a:t>
            </a:r>
            <a:r>
              <a:rPr sz="1400" b="1" u="none" dirty="0">
                <a:solidFill>
                  <a:srgbClr val="660033"/>
                </a:solidFill>
                <a:latin typeface="Times New Roman"/>
                <a:cs typeface="Times New Roman"/>
              </a:rPr>
              <a:t>:</a:t>
            </a:r>
            <a:r>
              <a:rPr sz="1400" b="1" u="none" spc="-40" dirty="0">
                <a:solidFill>
                  <a:srgbClr val="660033"/>
                </a:solidFill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It</a:t>
            </a:r>
            <a:r>
              <a:rPr sz="1400" u="none" spc="-2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is</a:t>
            </a:r>
            <a:r>
              <a:rPr sz="1400" u="none" spc="-2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used</a:t>
            </a:r>
            <a:r>
              <a:rPr sz="1400" u="none" spc="-1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make</a:t>
            </a:r>
            <a:r>
              <a:rPr sz="1400" u="none" spc="-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the</a:t>
            </a:r>
            <a:r>
              <a:rPr sz="1400" u="none" spc="-2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connections</a:t>
            </a:r>
            <a:r>
              <a:rPr sz="1400" u="none" spc="-4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required</a:t>
            </a:r>
            <a:r>
              <a:rPr sz="1400" u="none" spc="-50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in</a:t>
            </a:r>
            <a:r>
              <a:rPr sz="1400" u="none" spc="-25" dirty="0">
                <a:latin typeface="Times New Roman"/>
                <a:cs typeface="Times New Roman"/>
              </a:rPr>
              <a:t> </a:t>
            </a:r>
            <a:r>
              <a:rPr sz="1400" u="none" dirty="0">
                <a:latin typeface="Times New Roman"/>
                <a:cs typeface="Times New Roman"/>
              </a:rPr>
              <a:t>a</a:t>
            </a:r>
            <a:r>
              <a:rPr sz="1400" u="none" spc="-10" dirty="0">
                <a:latin typeface="Times New Roman"/>
                <a:cs typeface="Times New Roman"/>
              </a:rPr>
              <a:t> circuit.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125" y="531876"/>
            <a:ext cx="1851663" cy="25765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BF0F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61" y="-9525"/>
            <a:ext cx="9143365" cy="5144770"/>
            <a:chOff x="761" y="-9525"/>
            <a:chExt cx="9143365" cy="5144770"/>
          </a:xfrm>
        </p:grpSpPr>
        <p:sp>
          <p:nvSpPr>
            <p:cNvPr id="4" name="object 4"/>
            <p:cNvSpPr/>
            <p:nvPr/>
          </p:nvSpPr>
          <p:spPr>
            <a:xfrm>
              <a:off x="762" y="0"/>
              <a:ext cx="9143365" cy="5135245"/>
            </a:xfrm>
            <a:custGeom>
              <a:avLst/>
              <a:gdLst/>
              <a:ahLst/>
              <a:cxnLst/>
              <a:rect l="l" t="t" r="r" b="b"/>
              <a:pathLst>
                <a:path w="9143365" h="5135245">
                  <a:moveTo>
                    <a:pt x="9143238" y="4919853"/>
                  </a:moveTo>
                  <a:lnTo>
                    <a:pt x="8924925" y="4919853"/>
                  </a:lnTo>
                  <a:lnTo>
                    <a:pt x="8924925" y="0"/>
                  </a:lnTo>
                  <a:lnTo>
                    <a:pt x="8905875" y="0"/>
                  </a:lnTo>
                  <a:lnTo>
                    <a:pt x="8905875" y="4919853"/>
                  </a:lnTo>
                  <a:lnTo>
                    <a:pt x="0" y="4919853"/>
                  </a:lnTo>
                  <a:lnTo>
                    <a:pt x="0" y="4938903"/>
                  </a:lnTo>
                  <a:lnTo>
                    <a:pt x="8905875" y="4938903"/>
                  </a:lnTo>
                  <a:lnTo>
                    <a:pt x="8905875" y="5135118"/>
                  </a:lnTo>
                  <a:lnTo>
                    <a:pt x="8924925" y="5135118"/>
                  </a:lnTo>
                  <a:lnTo>
                    <a:pt x="8924925" y="4938903"/>
                  </a:lnTo>
                  <a:lnTo>
                    <a:pt x="9143238" y="4938903"/>
                  </a:lnTo>
                  <a:lnTo>
                    <a:pt x="9143238" y="4919853"/>
                  </a:lnTo>
                  <a:close/>
                </a:path>
              </a:pathLst>
            </a:custGeom>
            <a:solidFill>
              <a:srgbClr val="7A7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55197" y="0"/>
              <a:ext cx="2232660" cy="322580"/>
            </a:xfrm>
            <a:custGeom>
              <a:avLst/>
              <a:gdLst/>
              <a:ahLst/>
              <a:cxnLst/>
              <a:rect l="l" t="t" r="r" b="b"/>
              <a:pathLst>
                <a:path w="2232660" h="322580">
                  <a:moveTo>
                    <a:pt x="0" y="0"/>
                  </a:moveTo>
                  <a:lnTo>
                    <a:pt x="59965" y="36632"/>
                  </a:lnTo>
                  <a:lnTo>
                    <a:pt x="98977" y="58926"/>
                  </a:lnTo>
                  <a:lnTo>
                    <a:pt x="138508" y="80401"/>
                  </a:lnTo>
                  <a:lnTo>
                    <a:pt x="178546" y="101046"/>
                  </a:lnTo>
                  <a:lnTo>
                    <a:pt x="219080" y="120849"/>
                  </a:lnTo>
                  <a:lnTo>
                    <a:pt x="260097" y="139798"/>
                  </a:lnTo>
                  <a:lnTo>
                    <a:pt x="301587" y="157882"/>
                  </a:lnTo>
                  <a:lnTo>
                    <a:pt x="343538" y="175090"/>
                  </a:lnTo>
                  <a:lnTo>
                    <a:pt x="385939" y="191410"/>
                  </a:lnTo>
                  <a:lnTo>
                    <a:pt x="428777" y="206830"/>
                  </a:lnTo>
                  <a:lnTo>
                    <a:pt x="472041" y="221339"/>
                  </a:lnTo>
                  <a:lnTo>
                    <a:pt x="515721" y="234925"/>
                  </a:lnTo>
                  <a:lnTo>
                    <a:pt x="559803" y="247577"/>
                  </a:lnTo>
                  <a:lnTo>
                    <a:pt x="604277" y="259283"/>
                  </a:lnTo>
                  <a:lnTo>
                    <a:pt x="649132" y="270032"/>
                  </a:lnTo>
                  <a:lnTo>
                    <a:pt x="694354" y="279812"/>
                  </a:lnTo>
                  <a:lnTo>
                    <a:pt x="739934" y="288611"/>
                  </a:lnTo>
                  <a:lnTo>
                    <a:pt x="785860" y="296419"/>
                  </a:lnTo>
                  <a:lnTo>
                    <a:pt x="832119" y="303223"/>
                  </a:lnTo>
                  <a:lnTo>
                    <a:pt x="878700" y="309012"/>
                  </a:lnTo>
                  <a:lnTo>
                    <a:pt x="925593" y="313774"/>
                  </a:lnTo>
                  <a:lnTo>
                    <a:pt x="972785" y="317498"/>
                  </a:lnTo>
                  <a:lnTo>
                    <a:pt x="1020264" y="320172"/>
                  </a:lnTo>
                  <a:lnTo>
                    <a:pt x="1068020" y="321785"/>
                  </a:lnTo>
                  <a:lnTo>
                    <a:pt x="1116040" y="322325"/>
                  </a:lnTo>
                  <a:lnTo>
                    <a:pt x="1164061" y="321785"/>
                  </a:lnTo>
                  <a:lnTo>
                    <a:pt x="1211816" y="320172"/>
                  </a:lnTo>
                  <a:lnTo>
                    <a:pt x="1259296" y="317498"/>
                  </a:lnTo>
                  <a:lnTo>
                    <a:pt x="1306488" y="313774"/>
                  </a:lnTo>
                  <a:lnTo>
                    <a:pt x="1353380" y="309012"/>
                  </a:lnTo>
                  <a:lnTo>
                    <a:pt x="1399962" y="303223"/>
                  </a:lnTo>
                  <a:lnTo>
                    <a:pt x="1446221" y="296419"/>
                  </a:lnTo>
                  <a:lnTo>
                    <a:pt x="1492146" y="288611"/>
                  </a:lnTo>
                  <a:lnTo>
                    <a:pt x="1537726" y="279812"/>
                  </a:lnTo>
                  <a:lnTo>
                    <a:pt x="1582949" y="270032"/>
                  </a:lnTo>
                  <a:lnTo>
                    <a:pt x="1627803" y="259283"/>
                  </a:lnTo>
                  <a:lnTo>
                    <a:pt x="1672277" y="247577"/>
                  </a:lnTo>
                  <a:lnTo>
                    <a:pt x="1716360" y="234925"/>
                  </a:lnTo>
                  <a:lnTo>
                    <a:pt x="1760039" y="221339"/>
                  </a:lnTo>
                  <a:lnTo>
                    <a:pt x="1803304" y="206830"/>
                  </a:lnTo>
                  <a:lnTo>
                    <a:pt x="1846142" y="191410"/>
                  </a:lnTo>
                  <a:lnTo>
                    <a:pt x="1888542" y="175090"/>
                  </a:lnTo>
                  <a:lnTo>
                    <a:pt x="1930493" y="157882"/>
                  </a:lnTo>
                  <a:lnTo>
                    <a:pt x="1971983" y="139798"/>
                  </a:lnTo>
                  <a:lnTo>
                    <a:pt x="2013001" y="120849"/>
                  </a:lnTo>
                  <a:lnTo>
                    <a:pt x="2053535" y="101046"/>
                  </a:lnTo>
                  <a:lnTo>
                    <a:pt x="2093573" y="80401"/>
                  </a:lnTo>
                  <a:lnTo>
                    <a:pt x="2133104" y="58926"/>
                  </a:lnTo>
                  <a:lnTo>
                    <a:pt x="2172116" y="36632"/>
                  </a:lnTo>
                  <a:lnTo>
                    <a:pt x="2210598" y="13531"/>
                  </a:lnTo>
                  <a:lnTo>
                    <a:pt x="2232081" y="0"/>
                  </a:lnTo>
                </a:path>
              </a:pathLst>
            </a:custGeom>
            <a:ln w="19049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9573" y="193357"/>
              <a:ext cx="160400" cy="160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93928" y="0"/>
              <a:ext cx="556260" cy="198120"/>
            </a:xfrm>
            <a:custGeom>
              <a:avLst/>
              <a:gdLst/>
              <a:ahLst/>
              <a:cxnLst/>
              <a:rect l="l" t="t" r="r" b="b"/>
              <a:pathLst>
                <a:path w="556260" h="198120">
                  <a:moveTo>
                    <a:pt x="556143" y="0"/>
                  </a:moveTo>
                  <a:lnTo>
                    <a:pt x="0" y="0"/>
                  </a:lnTo>
                  <a:lnTo>
                    <a:pt x="16772" y="39582"/>
                  </a:lnTo>
                  <a:lnTo>
                    <a:pt x="40693" y="78022"/>
                  </a:lnTo>
                  <a:lnTo>
                    <a:pt x="70093" y="112204"/>
                  </a:lnTo>
                  <a:lnTo>
                    <a:pt x="104366" y="141524"/>
                  </a:lnTo>
                  <a:lnTo>
                    <a:pt x="142906" y="165379"/>
                  </a:lnTo>
                  <a:lnTo>
                    <a:pt x="185107" y="183166"/>
                  </a:lnTo>
                  <a:lnTo>
                    <a:pt x="230364" y="194281"/>
                  </a:lnTo>
                  <a:lnTo>
                    <a:pt x="278071" y="198120"/>
                  </a:lnTo>
                  <a:lnTo>
                    <a:pt x="325778" y="194281"/>
                  </a:lnTo>
                  <a:lnTo>
                    <a:pt x="371035" y="183166"/>
                  </a:lnTo>
                  <a:lnTo>
                    <a:pt x="413237" y="165379"/>
                  </a:lnTo>
                  <a:lnTo>
                    <a:pt x="451777" y="141524"/>
                  </a:lnTo>
                  <a:lnTo>
                    <a:pt x="486050" y="112204"/>
                  </a:lnTo>
                  <a:lnTo>
                    <a:pt x="515449" y="78022"/>
                  </a:lnTo>
                  <a:lnTo>
                    <a:pt x="539370" y="39582"/>
                  </a:lnTo>
                  <a:lnTo>
                    <a:pt x="556143" y="0"/>
                  </a:lnTo>
                  <a:close/>
                </a:path>
              </a:pathLst>
            </a:custGeom>
            <a:solidFill>
              <a:srgbClr val="EDC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93928" y="0"/>
              <a:ext cx="556260" cy="198120"/>
            </a:xfrm>
            <a:custGeom>
              <a:avLst/>
              <a:gdLst/>
              <a:ahLst/>
              <a:cxnLst/>
              <a:rect l="l" t="t" r="r" b="b"/>
              <a:pathLst>
                <a:path w="556260" h="198120">
                  <a:moveTo>
                    <a:pt x="556143" y="0"/>
                  </a:moveTo>
                  <a:lnTo>
                    <a:pt x="539370" y="39582"/>
                  </a:lnTo>
                  <a:lnTo>
                    <a:pt x="515449" y="78022"/>
                  </a:lnTo>
                  <a:lnTo>
                    <a:pt x="486050" y="112204"/>
                  </a:lnTo>
                  <a:lnTo>
                    <a:pt x="451777" y="141524"/>
                  </a:lnTo>
                  <a:lnTo>
                    <a:pt x="413237" y="165379"/>
                  </a:lnTo>
                  <a:lnTo>
                    <a:pt x="371035" y="183166"/>
                  </a:lnTo>
                  <a:lnTo>
                    <a:pt x="325778" y="194281"/>
                  </a:lnTo>
                  <a:lnTo>
                    <a:pt x="278071" y="198120"/>
                  </a:lnTo>
                  <a:lnTo>
                    <a:pt x="230364" y="194281"/>
                  </a:lnTo>
                  <a:lnTo>
                    <a:pt x="185107" y="183166"/>
                  </a:lnTo>
                  <a:lnTo>
                    <a:pt x="142906" y="165379"/>
                  </a:lnTo>
                  <a:lnTo>
                    <a:pt x="104366" y="141524"/>
                  </a:lnTo>
                  <a:lnTo>
                    <a:pt x="70093" y="112204"/>
                  </a:lnTo>
                  <a:lnTo>
                    <a:pt x="40693" y="78022"/>
                  </a:lnTo>
                  <a:lnTo>
                    <a:pt x="16772" y="39582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EDC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309" y="263461"/>
              <a:ext cx="235076" cy="2350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861" y="1013269"/>
              <a:ext cx="161925" cy="160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461" y="1705165"/>
              <a:ext cx="88772" cy="87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087" y="349008"/>
              <a:ext cx="2835402" cy="49757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92136" y="356870"/>
              <a:ext cx="2795270" cy="457200"/>
            </a:xfrm>
            <a:custGeom>
              <a:avLst/>
              <a:gdLst/>
              <a:ahLst/>
              <a:cxnLst/>
              <a:rect l="l" t="t" r="r" b="b"/>
              <a:pathLst>
                <a:path w="2795270" h="457200">
                  <a:moveTo>
                    <a:pt x="279501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795016" y="457200"/>
                  </a:lnTo>
                  <a:lnTo>
                    <a:pt x="279501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487" y="234695"/>
              <a:ext cx="3292602" cy="840486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79703" y="306451"/>
            <a:ext cx="2820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60" dirty="0">
                <a:solidFill>
                  <a:srgbClr val="EDC0FA"/>
                </a:solidFill>
                <a:latin typeface="FreeSans"/>
                <a:cs typeface="FreeSans"/>
              </a:rPr>
              <a:t>BLOCK</a:t>
            </a:r>
            <a:r>
              <a:rPr b="1" spc="-215" dirty="0">
                <a:solidFill>
                  <a:srgbClr val="EDC0FA"/>
                </a:solidFill>
                <a:latin typeface="FreeSans"/>
                <a:cs typeface="FreeSans"/>
              </a:rPr>
              <a:t> </a:t>
            </a:r>
            <a:r>
              <a:rPr b="1" spc="-290" dirty="0">
                <a:solidFill>
                  <a:srgbClr val="EDC0FA"/>
                </a:solidFill>
                <a:latin typeface="FreeSans"/>
                <a:cs typeface="FreeSans"/>
              </a:rPr>
              <a:t>DIAGRAM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90500" y="664476"/>
            <a:ext cx="8385175" cy="4090670"/>
            <a:chOff x="190500" y="664476"/>
            <a:chExt cx="8385175" cy="409067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500" y="920432"/>
              <a:ext cx="5670804" cy="38343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571" y="1115568"/>
              <a:ext cx="5100828" cy="32644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8320" y="914349"/>
              <a:ext cx="2967228" cy="36743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0344" y="1106423"/>
              <a:ext cx="2596896" cy="33040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8567" y="664476"/>
              <a:ext cx="2084069" cy="40156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170167" y="706374"/>
            <a:ext cx="18688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PIN</a:t>
            </a:r>
            <a:r>
              <a:rPr sz="1400" b="1" spc="-10" dirty="0">
                <a:latin typeface="Arial"/>
                <a:cs typeface="Arial"/>
              </a:rPr>
              <a:t> CONFIGURATION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9121" y="448055"/>
            <a:ext cx="1980564" cy="424180"/>
          </a:xfrm>
          <a:prstGeom prst="rect">
            <a:avLst/>
          </a:prstGeom>
          <a:solidFill>
            <a:srgbClr val="0080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9"/>
              </a:lnSpc>
            </a:pPr>
            <a:r>
              <a:rPr spc="-10" dirty="0">
                <a:solidFill>
                  <a:srgbClr val="FFFFFF"/>
                </a:solidFill>
              </a:rPr>
              <a:t>WORKING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This</a:t>
            </a:r>
            <a:r>
              <a:rPr spc="245" dirty="0"/>
              <a:t> </a:t>
            </a:r>
            <a:r>
              <a:rPr dirty="0"/>
              <a:t>project</a:t>
            </a:r>
            <a:r>
              <a:rPr spc="250" dirty="0"/>
              <a:t> </a:t>
            </a:r>
            <a:r>
              <a:rPr dirty="0"/>
              <a:t>employs</a:t>
            </a:r>
            <a:r>
              <a:rPr spc="250" dirty="0"/>
              <a:t> </a:t>
            </a:r>
            <a:r>
              <a:rPr dirty="0"/>
              <a:t>an</a:t>
            </a:r>
            <a:r>
              <a:rPr spc="250" dirty="0"/>
              <a:t> </a:t>
            </a:r>
            <a:r>
              <a:rPr dirty="0"/>
              <a:t>ESP8266</a:t>
            </a:r>
            <a:r>
              <a:rPr spc="250" dirty="0"/>
              <a:t> </a:t>
            </a:r>
            <a:r>
              <a:rPr spc="-10" dirty="0"/>
              <a:t>microcontroller </a:t>
            </a:r>
            <a:r>
              <a:rPr dirty="0"/>
              <a:t>to</a:t>
            </a:r>
            <a:r>
              <a:rPr spc="200" dirty="0"/>
              <a:t> </a:t>
            </a:r>
            <a:r>
              <a:rPr dirty="0"/>
              <a:t>monitor</a:t>
            </a:r>
            <a:r>
              <a:rPr spc="200" dirty="0"/>
              <a:t> </a:t>
            </a:r>
            <a:r>
              <a:rPr dirty="0"/>
              <a:t>environmental</a:t>
            </a:r>
            <a:r>
              <a:rPr spc="215" dirty="0"/>
              <a:t> </a:t>
            </a:r>
            <a:r>
              <a:rPr dirty="0"/>
              <a:t>conditions</a:t>
            </a:r>
            <a:r>
              <a:rPr spc="204" dirty="0"/>
              <a:t> </a:t>
            </a:r>
            <a:r>
              <a:rPr dirty="0"/>
              <a:t>in</a:t>
            </a:r>
            <a:r>
              <a:rPr spc="210" dirty="0"/>
              <a:t> </a:t>
            </a:r>
            <a:r>
              <a:rPr dirty="0"/>
              <a:t>a</a:t>
            </a:r>
            <a:r>
              <a:rPr spc="195" dirty="0"/>
              <a:t> </a:t>
            </a:r>
            <a:r>
              <a:rPr spc="-10" dirty="0"/>
              <a:t>manhole </a:t>
            </a:r>
            <a:r>
              <a:rPr dirty="0"/>
              <a:t>using</a:t>
            </a:r>
            <a:r>
              <a:rPr spc="325" dirty="0"/>
              <a:t> </a:t>
            </a:r>
            <a:r>
              <a:rPr dirty="0"/>
              <a:t>various</a:t>
            </a:r>
            <a:r>
              <a:rPr spc="325" dirty="0"/>
              <a:t> </a:t>
            </a:r>
            <a:r>
              <a:rPr dirty="0"/>
              <a:t>sensors,</a:t>
            </a:r>
            <a:r>
              <a:rPr spc="320" dirty="0"/>
              <a:t> </a:t>
            </a:r>
            <a:r>
              <a:rPr dirty="0"/>
              <a:t>with</a:t>
            </a:r>
            <a:r>
              <a:rPr spc="320" dirty="0"/>
              <a:t> </a:t>
            </a:r>
            <a:r>
              <a:rPr dirty="0"/>
              <a:t>data</a:t>
            </a:r>
            <a:r>
              <a:rPr spc="325" dirty="0"/>
              <a:t> </a:t>
            </a:r>
            <a:r>
              <a:rPr dirty="0"/>
              <a:t>displayed</a:t>
            </a:r>
            <a:r>
              <a:rPr spc="325" dirty="0"/>
              <a:t> </a:t>
            </a:r>
            <a:r>
              <a:rPr dirty="0"/>
              <a:t>on</a:t>
            </a:r>
            <a:r>
              <a:rPr spc="320" dirty="0"/>
              <a:t> </a:t>
            </a:r>
            <a:r>
              <a:rPr spc="-25" dirty="0"/>
              <a:t>an </a:t>
            </a:r>
            <a:r>
              <a:rPr dirty="0"/>
              <a:t>LCD</a:t>
            </a:r>
            <a:r>
              <a:rPr spc="145" dirty="0"/>
              <a:t>  </a:t>
            </a:r>
            <a:r>
              <a:rPr dirty="0"/>
              <a:t>and</a:t>
            </a:r>
            <a:r>
              <a:rPr spc="150" dirty="0"/>
              <a:t>  </a:t>
            </a:r>
            <a:r>
              <a:rPr dirty="0"/>
              <a:t>uploaded</a:t>
            </a:r>
            <a:r>
              <a:rPr spc="150" dirty="0"/>
              <a:t>  </a:t>
            </a:r>
            <a:r>
              <a:rPr dirty="0"/>
              <a:t>to</a:t>
            </a:r>
            <a:r>
              <a:rPr spc="155" dirty="0"/>
              <a:t>  </a:t>
            </a:r>
            <a:r>
              <a:rPr dirty="0"/>
              <a:t>ThingSpeak</a:t>
            </a:r>
            <a:r>
              <a:rPr spc="155" dirty="0"/>
              <a:t>  </a:t>
            </a:r>
            <a:r>
              <a:rPr dirty="0"/>
              <a:t>for</a:t>
            </a:r>
            <a:r>
              <a:rPr spc="145" dirty="0"/>
              <a:t>  </a:t>
            </a:r>
            <a:r>
              <a:rPr spc="-10" dirty="0"/>
              <a:t>remote monitoring.</a:t>
            </a:r>
          </a:p>
          <a:p>
            <a:pPr marL="299085" marR="5080" indent="-287020" algn="just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/>
              <a:t>It</a:t>
            </a:r>
            <a:r>
              <a:rPr spc="305" dirty="0"/>
              <a:t> </a:t>
            </a:r>
            <a:r>
              <a:rPr dirty="0"/>
              <a:t>includes</a:t>
            </a:r>
            <a:r>
              <a:rPr spc="305" dirty="0"/>
              <a:t> </a:t>
            </a:r>
            <a:r>
              <a:rPr dirty="0"/>
              <a:t>a</a:t>
            </a:r>
            <a:r>
              <a:rPr spc="300" dirty="0"/>
              <a:t> </a:t>
            </a:r>
            <a:r>
              <a:rPr dirty="0"/>
              <a:t>PIR</a:t>
            </a:r>
            <a:r>
              <a:rPr spc="300" dirty="0"/>
              <a:t> </a:t>
            </a:r>
            <a:r>
              <a:rPr dirty="0"/>
              <a:t>sensor</a:t>
            </a:r>
            <a:r>
              <a:rPr spc="310" dirty="0"/>
              <a:t> </a:t>
            </a:r>
            <a:r>
              <a:rPr dirty="0"/>
              <a:t>to</a:t>
            </a:r>
            <a:r>
              <a:rPr spc="305" dirty="0"/>
              <a:t> </a:t>
            </a:r>
            <a:r>
              <a:rPr dirty="0"/>
              <a:t>detect</a:t>
            </a:r>
            <a:r>
              <a:rPr spc="315" dirty="0"/>
              <a:t> </a:t>
            </a:r>
            <a:r>
              <a:rPr dirty="0"/>
              <a:t>motion,</a:t>
            </a:r>
            <a:r>
              <a:rPr spc="300" dirty="0"/>
              <a:t> </a:t>
            </a:r>
            <a:r>
              <a:rPr dirty="0"/>
              <a:t>an</a:t>
            </a:r>
            <a:r>
              <a:rPr spc="310" dirty="0"/>
              <a:t> </a:t>
            </a:r>
            <a:r>
              <a:rPr spc="-25" dirty="0"/>
              <a:t>IR </a:t>
            </a:r>
            <a:r>
              <a:rPr dirty="0"/>
              <a:t>sensor</a:t>
            </a:r>
            <a:r>
              <a:rPr spc="175" dirty="0"/>
              <a:t> </a:t>
            </a:r>
            <a:r>
              <a:rPr dirty="0"/>
              <a:t>to</a:t>
            </a:r>
            <a:r>
              <a:rPr spc="180" dirty="0"/>
              <a:t> </a:t>
            </a:r>
            <a:r>
              <a:rPr dirty="0"/>
              <a:t>sense</a:t>
            </a:r>
            <a:r>
              <a:rPr spc="170" dirty="0"/>
              <a:t> </a:t>
            </a:r>
            <a:r>
              <a:rPr dirty="0"/>
              <a:t>obstacles,</a:t>
            </a:r>
            <a:r>
              <a:rPr spc="185" dirty="0"/>
              <a:t> </a:t>
            </a:r>
            <a:r>
              <a:rPr dirty="0"/>
              <a:t>a</a:t>
            </a:r>
            <a:r>
              <a:rPr spc="180" dirty="0"/>
              <a:t> </a:t>
            </a:r>
            <a:r>
              <a:rPr dirty="0"/>
              <a:t>gas</a:t>
            </a:r>
            <a:r>
              <a:rPr spc="195" dirty="0"/>
              <a:t> </a:t>
            </a:r>
            <a:r>
              <a:rPr dirty="0"/>
              <a:t>sensor</a:t>
            </a:r>
            <a:r>
              <a:rPr spc="170" dirty="0"/>
              <a:t> </a:t>
            </a:r>
            <a:r>
              <a:rPr dirty="0"/>
              <a:t>to</a:t>
            </a:r>
            <a:r>
              <a:rPr spc="190" dirty="0"/>
              <a:t> </a:t>
            </a:r>
            <a:r>
              <a:rPr spc="-10" dirty="0"/>
              <a:t>measure </a:t>
            </a:r>
            <a:r>
              <a:rPr dirty="0"/>
              <a:t>hazardous</a:t>
            </a:r>
            <a:r>
              <a:rPr spc="180" dirty="0"/>
              <a:t> </a:t>
            </a:r>
            <a:r>
              <a:rPr dirty="0"/>
              <a:t>gases,</a:t>
            </a:r>
            <a:r>
              <a:rPr spc="175" dirty="0"/>
              <a:t> </a:t>
            </a:r>
            <a:r>
              <a:rPr dirty="0"/>
              <a:t>an</a:t>
            </a:r>
            <a:r>
              <a:rPr spc="160" dirty="0"/>
              <a:t> </a:t>
            </a:r>
            <a:r>
              <a:rPr dirty="0"/>
              <a:t>ultrasonic</a:t>
            </a:r>
            <a:r>
              <a:rPr spc="175" dirty="0"/>
              <a:t> </a:t>
            </a:r>
            <a:r>
              <a:rPr dirty="0"/>
              <a:t>sensor</a:t>
            </a:r>
            <a:r>
              <a:rPr spc="165" dirty="0"/>
              <a:t> </a:t>
            </a:r>
            <a:r>
              <a:rPr dirty="0"/>
              <a:t>to</a:t>
            </a:r>
            <a:r>
              <a:rPr spc="160" dirty="0"/>
              <a:t> </a:t>
            </a:r>
            <a:r>
              <a:rPr spc="-10" dirty="0"/>
              <a:t>determine </a:t>
            </a:r>
            <a:r>
              <a:rPr dirty="0"/>
              <a:t>distance,</a:t>
            </a:r>
            <a:r>
              <a:rPr spc="375" dirty="0"/>
              <a:t> </a:t>
            </a:r>
            <a:r>
              <a:rPr dirty="0"/>
              <a:t>and</a:t>
            </a:r>
            <a:r>
              <a:rPr spc="375" dirty="0"/>
              <a:t> </a:t>
            </a:r>
            <a:r>
              <a:rPr dirty="0"/>
              <a:t>a</a:t>
            </a:r>
            <a:r>
              <a:rPr spc="370" dirty="0"/>
              <a:t> </a:t>
            </a:r>
            <a:r>
              <a:rPr dirty="0"/>
              <a:t>GPS</a:t>
            </a:r>
            <a:r>
              <a:rPr spc="375" dirty="0"/>
              <a:t> </a:t>
            </a:r>
            <a:r>
              <a:rPr dirty="0"/>
              <a:t>module</a:t>
            </a:r>
            <a:r>
              <a:rPr spc="370" dirty="0"/>
              <a:t> </a:t>
            </a:r>
            <a:r>
              <a:rPr dirty="0"/>
              <a:t>to</a:t>
            </a:r>
            <a:r>
              <a:rPr spc="380" dirty="0"/>
              <a:t> </a:t>
            </a:r>
            <a:r>
              <a:rPr dirty="0"/>
              <a:t>provide</a:t>
            </a:r>
            <a:r>
              <a:rPr spc="370" dirty="0"/>
              <a:t> </a:t>
            </a:r>
            <a:r>
              <a:rPr spc="-10" dirty="0"/>
              <a:t>location coordinates.</a:t>
            </a:r>
          </a:p>
          <a:p>
            <a:pPr marL="299085" marR="24130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/>
              <a:t>Initially,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ESP8266</a:t>
            </a:r>
            <a:r>
              <a:rPr spc="-55" dirty="0"/>
              <a:t> </a:t>
            </a:r>
            <a:r>
              <a:rPr dirty="0"/>
              <a:t>sets</a:t>
            </a:r>
            <a:r>
              <a:rPr spc="-10" dirty="0"/>
              <a:t> </a:t>
            </a:r>
            <a:r>
              <a:rPr dirty="0"/>
              <a:t>up</a:t>
            </a:r>
            <a:r>
              <a:rPr spc="-2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LCD,</a:t>
            </a:r>
            <a:r>
              <a:rPr spc="-5" dirty="0"/>
              <a:t> </a:t>
            </a:r>
            <a:r>
              <a:rPr dirty="0"/>
              <a:t>sensors,</a:t>
            </a:r>
            <a:r>
              <a:rPr spc="-40" dirty="0"/>
              <a:t> </a:t>
            </a:r>
            <a:r>
              <a:rPr spc="-25" dirty="0"/>
              <a:t>and </a:t>
            </a:r>
            <a:r>
              <a:rPr dirty="0"/>
              <a:t>WiFi</a:t>
            </a:r>
            <a:r>
              <a:rPr spc="-10" dirty="0"/>
              <a:t> </a:t>
            </a:r>
            <a:r>
              <a:rPr dirty="0"/>
              <a:t>connection.</a:t>
            </a:r>
            <a:r>
              <a:rPr spc="-40" dirty="0"/>
              <a:t> </a:t>
            </a:r>
            <a:r>
              <a:rPr dirty="0"/>
              <a:t>It</a:t>
            </a:r>
            <a:r>
              <a:rPr spc="-30" dirty="0"/>
              <a:t> </a:t>
            </a:r>
            <a:r>
              <a:rPr dirty="0"/>
              <a:t>collects</a:t>
            </a:r>
            <a:r>
              <a:rPr spc="-4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from</a:t>
            </a:r>
            <a:r>
              <a:rPr spc="-35" dirty="0"/>
              <a:t> </a:t>
            </a:r>
            <a:r>
              <a:rPr dirty="0"/>
              <a:t>each</a:t>
            </a:r>
            <a:r>
              <a:rPr spc="-15" dirty="0"/>
              <a:t> </a:t>
            </a:r>
            <a:r>
              <a:rPr spc="-10" dirty="0"/>
              <a:t>sensor: </a:t>
            </a:r>
            <a:r>
              <a:rPr dirty="0"/>
              <a:t>motion</a:t>
            </a:r>
            <a:r>
              <a:rPr spc="-35" dirty="0"/>
              <a:t> </a:t>
            </a:r>
            <a:r>
              <a:rPr dirty="0"/>
              <a:t>detection</a:t>
            </a:r>
            <a:r>
              <a:rPr spc="-20" dirty="0"/>
              <a:t> </a:t>
            </a:r>
            <a:r>
              <a:rPr dirty="0"/>
              <a:t>from</a:t>
            </a:r>
            <a:r>
              <a:rPr spc="-5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PIR</a:t>
            </a:r>
            <a:r>
              <a:rPr spc="-30" dirty="0"/>
              <a:t> </a:t>
            </a:r>
            <a:r>
              <a:rPr dirty="0"/>
              <a:t>sensor,</a:t>
            </a:r>
            <a:r>
              <a:rPr spc="-35" dirty="0"/>
              <a:t> </a:t>
            </a:r>
            <a:r>
              <a:rPr spc="-10" dirty="0"/>
              <a:t>obstacle </a:t>
            </a:r>
            <a:r>
              <a:rPr dirty="0"/>
              <a:t>presence</a:t>
            </a:r>
            <a:r>
              <a:rPr spc="-25" dirty="0"/>
              <a:t> </a:t>
            </a:r>
            <a:r>
              <a:rPr dirty="0"/>
              <a:t>from</a:t>
            </a:r>
            <a:r>
              <a:rPr spc="-3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IR</a:t>
            </a:r>
            <a:r>
              <a:rPr spc="-20" dirty="0"/>
              <a:t> </a:t>
            </a:r>
            <a:r>
              <a:rPr dirty="0"/>
              <a:t>sensor,</a:t>
            </a:r>
            <a:r>
              <a:rPr spc="-25" dirty="0"/>
              <a:t> </a:t>
            </a:r>
            <a:r>
              <a:rPr dirty="0"/>
              <a:t>gas</a:t>
            </a:r>
            <a:r>
              <a:rPr spc="-15" dirty="0"/>
              <a:t> </a:t>
            </a:r>
            <a:r>
              <a:rPr spc="-10" dirty="0"/>
              <a:t>concentration </a:t>
            </a:r>
            <a:r>
              <a:rPr dirty="0"/>
              <a:t>levels,</a:t>
            </a:r>
            <a:r>
              <a:rPr spc="-3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distance</a:t>
            </a:r>
            <a:r>
              <a:rPr spc="-25" dirty="0"/>
              <a:t> </a:t>
            </a:r>
            <a:r>
              <a:rPr spc="-10" dirty="0"/>
              <a:t>measurements.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If</a:t>
            </a:r>
            <a:r>
              <a:rPr spc="310" dirty="0"/>
              <a:t>   </a:t>
            </a:r>
            <a:r>
              <a:rPr dirty="0"/>
              <a:t>any</a:t>
            </a:r>
            <a:r>
              <a:rPr spc="305" dirty="0"/>
              <a:t>   </a:t>
            </a:r>
            <a:r>
              <a:rPr dirty="0"/>
              <a:t>sensor</a:t>
            </a:r>
            <a:r>
              <a:rPr spc="310" dirty="0"/>
              <a:t>   </a:t>
            </a:r>
            <a:r>
              <a:rPr dirty="0"/>
              <a:t>detects</a:t>
            </a:r>
            <a:r>
              <a:rPr spc="305" dirty="0"/>
              <a:t>   </a:t>
            </a:r>
            <a:r>
              <a:rPr spc="-10" dirty="0"/>
              <a:t>hazardous conditions—</a:t>
            </a:r>
            <a:r>
              <a:rPr dirty="0"/>
              <a:t>such</a:t>
            </a:r>
            <a:r>
              <a:rPr spc="195" dirty="0"/>
              <a:t>  </a:t>
            </a:r>
            <a:r>
              <a:rPr dirty="0"/>
              <a:t>as</a:t>
            </a:r>
            <a:r>
              <a:rPr spc="200" dirty="0"/>
              <a:t>  </a:t>
            </a:r>
            <a:r>
              <a:rPr dirty="0"/>
              <a:t>motion,</a:t>
            </a:r>
            <a:r>
              <a:rPr spc="190" dirty="0"/>
              <a:t>  </a:t>
            </a:r>
            <a:r>
              <a:rPr spc="-10" dirty="0"/>
              <a:t>obstacles, </a:t>
            </a:r>
            <a:r>
              <a:rPr dirty="0"/>
              <a:t>high</a:t>
            </a:r>
            <a:r>
              <a:rPr spc="475" dirty="0"/>
              <a:t> </a:t>
            </a:r>
            <a:r>
              <a:rPr dirty="0"/>
              <a:t>gas</a:t>
            </a:r>
            <a:r>
              <a:rPr spc="475" dirty="0"/>
              <a:t> </a:t>
            </a:r>
            <a:r>
              <a:rPr dirty="0"/>
              <a:t>levels,</a:t>
            </a:r>
            <a:r>
              <a:rPr spc="480" dirty="0"/>
              <a:t> </a:t>
            </a:r>
            <a:r>
              <a:rPr dirty="0"/>
              <a:t>or</a:t>
            </a:r>
            <a:r>
              <a:rPr spc="459" dirty="0"/>
              <a:t> </a:t>
            </a:r>
            <a:r>
              <a:rPr dirty="0"/>
              <a:t>close</a:t>
            </a:r>
            <a:r>
              <a:rPr spc="475" dirty="0"/>
              <a:t> </a:t>
            </a:r>
            <a:r>
              <a:rPr spc="-10" dirty="0"/>
              <a:t>distances—</a:t>
            </a:r>
            <a:r>
              <a:rPr spc="-25" dirty="0"/>
              <a:t>an </a:t>
            </a:r>
            <a:r>
              <a:rPr dirty="0"/>
              <a:t>alert</a:t>
            </a:r>
            <a:r>
              <a:rPr spc="210" dirty="0"/>
              <a:t>  </a:t>
            </a:r>
            <a:r>
              <a:rPr dirty="0"/>
              <a:t>state</a:t>
            </a:r>
            <a:r>
              <a:rPr spc="210" dirty="0"/>
              <a:t>  </a:t>
            </a:r>
            <a:r>
              <a:rPr dirty="0"/>
              <a:t>is</a:t>
            </a:r>
            <a:r>
              <a:rPr spc="215" dirty="0"/>
              <a:t>  </a:t>
            </a:r>
            <a:r>
              <a:rPr dirty="0"/>
              <a:t>triggered,</a:t>
            </a:r>
            <a:r>
              <a:rPr spc="210" dirty="0"/>
              <a:t>  </a:t>
            </a:r>
            <a:r>
              <a:rPr dirty="0"/>
              <a:t>and</a:t>
            </a:r>
            <a:r>
              <a:rPr spc="215" dirty="0"/>
              <a:t>  </a:t>
            </a:r>
            <a:r>
              <a:rPr dirty="0"/>
              <a:t>an</a:t>
            </a:r>
            <a:r>
              <a:rPr spc="215" dirty="0"/>
              <a:t>  </a:t>
            </a:r>
            <a:r>
              <a:rPr spc="-20" dirty="0"/>
              <a:t>alert </a:t>
            </a:r>
            <a:r>
              <a:rPr dirty="0"/>
              <a:t>function</a:t>
            </a:r>
            <a:r>
              <a:rPr spc="-3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spc="-10" dirty="0"/>
              <a:t>called.</a:t>
            </a:r>
          </a:p>
          <a:p>
            <a:pPr marL="299085" marR="5080" indent="-287020" algn="just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/>
              <a:t>This</a:t>
            </a:r>
            <a:r>
              <a:rPr spc="-20" dirty="0"/>
              <a:t> </a:t>
            </a:r>
            <a:r>
              <a:rPr dirty="0"/>
              <a:t>data,</a:t>
            </a:r>
            <a:r>
              <a:rPr spc="-20" dirty="0"/>
              <a:t> </a:t>
            </a:r>
            <a:r>
              <a:rPr dirty="0"/>
              <a:t>including</a:t>
            </a:r>
            <a:r>
              <a:rPr spc="-2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alert</a:t>
            </a:r>
            <a:r>
              <a:rPr spc="-15" dirty="0"/>
              <a:t> </a:t>
            </a:r>
            <a:r>
              <a:rPr dirty="0"/>
              <a:t>status,</a:t>
            </a:r>
            <a:r>
              <a:rPr spc="-2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20" dirty="0"/>
              <a:t>then </a:t>
            </a:r>
            <a:r>
              <a:rPr dirty="0"/>
              <a:t>uploaded</a:t>
            </a:r>
            <a:r>
              <a:rPr spc="450" dirty="0"/>
              <a:t> </a:t>
            </a:r>
            <a:r>
              <a:rPr dirty="0"/>
              <a:t>to</a:t>
            </a:r>
            <a:r>
              <a:rPr spc="445" dirty="0"/>
              <a:t> </a:t>
            </a:r>
            <a:r>
              <a:rPr dirty="0"/>
              <a:t>ThingSpeak</a:t>
            </a:r>
            <a:r>
              <a:rPr spc="455" dirty="0"/>
              <a:t> </a:t>
            </a:r>
            <a:r>
              <a:rPr dirty="0"/>
              <a:t>for</a:t>
            </a:r>
            <a:r>
              <a:rPr spc="440" dirty="0"/>
              <a:t> </a:t>
            </a:r>
            <a:r>
              <a:rPr spc="-10" dirty="0"/>
              <a:t>continuous </a:t>
            </a:r>
            <a:r>
              <a:rPr dirty="0"/>
              <a:t>remote</a:t>
            </a:r>
            <a:r>
              <a:rPr spc="330" dirty="0"/>
              <a:t>  </a:t>
            </a:r>
            <a:r>
              <a:rPr dirty="0"/>
              <a:t>monitoring,</a:t>
            </a:r>
            <a:r>
              <a:rPr spc="325" dirty="0"/>
              <a:t>  </a:t>
            </a:r>
            <a:r>
              <a:rPr dirty="0"/>
              <a:t>with</a:t>
            </a:r>
            <a:r>
              <a:rPr spc="325" dirty="0"/>
              <a:t>  </a:t>
            </a:r>
            <a:r>
              <a:rPr dirty="0"/>
              <a:t>the</a:t>
            </a:r>
            <a:r>
              <a:rPr spc="320" dirty="0"/>
              <a:t>  </a:t>
            </a:r>
            <a:r>
              <a:rPr spc="-10" dirty="0"/>
              <a:t>system </a:t>
            </a:r>
            <a:r>
              <a:rPr dirty="0"/>
              <a:t>repeating</a:t>
            </a:r>
            <a:r>
              <a:rPr spc="145" dirty="0"/>
              <a:t>  </a:t>
            </a:r>
            <a:r>
              <a:rPr dirty="0"/>
              <a:t>these</a:t>
            </a:r>
            <a:r>
              <a:rPr spc="140" dirty="0"/>
              <a:t>  </a:t>
            </a:r>
            <a:r>
              <a:rPr dirty="0"/>
              <a:t>steps</a:t>
            </a:r>
            <a:r>
              <a:rPr spc="150" dirty="0"/>
              <a:t>  </a:t>
            </a:r>
            <a:r>
              <a:rPr dirty="0"/>
              <a:t>every</a:t>
            </a:r>
            <a:r>
              <a:rPr spc="130" dirty="0"/>
              <a:t>  </a:t>
            </a:r>
            <a:r>
              <a:rPr dirty="0"/>
              <a:t>second</a:t>
            </a:r>
            <a:r>
              <a:rPr spc="145" dirty="0"/>
              <a:t>  </a:t>
            </a:r>
            <a:r>
              <a:rPr spc="-25" dirty="0"/>
              <a:t>to </a:t>
            </a:r>
            <a:r>
              <a:rPr dirty="0"/>
              <a:t>ensure</a:t>
            </a:r>
            <a:r>
              <a:rPr spc="-40" dirty="0"/>
              <a:t> </a:t>
            </a:r>
            <a:r>
              <a:rPr dirty="0"/>
              <a:t>real-time</a:t>
            </a:r>
            <a:r>
              <a:rPr spc="-20" dirty="0"/>
              <a:t> </a:t>
            </a:r>
            <a:r>
              <a:rPr spc="-10" dirty="0"/>
              <a:t>surveillance.</a:t>
            </a: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085" algn="l"/>
                <a:tab pos="342265" algn="l"/>
              </a:tabLst>
            </a:pPr>
            <a:r>
              <a:rPr dirty="0"/>
              <a:t>	This</a:t>
            </a:r>
            <a:r>
              <a:rPr spc="50" dirty="0"/>
              <a:t> </a:t>
            </a:r>
            <a:r>
              <a:rPr dirty="0"/>
              <a:t>comprehensive</a:t>
            </a:r>
            <a:r>
              <a:rPr spc="50" dirty="0"/>
              <a:t> </a:t>
            </a:r>
            <a:r>
              <a:rPr dirty="0"/>
              <a:t>setup</a:t>
            </a:r>
            <a:r>
              <a:rPr spc="45" dirty="0"/>
              <a:t> </a:t>
            </a:r>
            <a:r>
              <a:rPr dirty="0"/>
              <a:t>helps</a:t>
            </a:r>
            <a:r>
              <a:rPr spc="50" dirty="0"/>
              <a:t> </a:t>
            </a:r>
            <a:r>
              <a:rPr spc="-10" dirty="0"/>
              <a:t>promptly </a:t>
            </a:r>
            <a:r>
              <a:rPr dirty="0"/>
              <a:t>detect</a:t>
            </a:r>
            <a:r>
              <a:rPr spc="110" dirty="0"/>
              <a:t>  </a:t>
            </a:r>
            <a:r>
              <a:rPr dirty="0"/>
              <a:t>and</a:t>
            </a:r>
            <a:r>
              <a:rPr spc="105" dirty="0"/>
              <a:t>  </a:t>
            </a:r>
            <a:r>
              <a:rPr dirty="0"/>
              <a:t>report</a:t>
            </a:r>
            <a:r>
              <a:rPr spc="110" dirty="0"/>
              <a:t>  </a:t>
            </a:r>
            <a:r>
              <a:rPr dirty="0"/>
              <a:t>dangerous</a:t>
            </a:r>
            <a:r>
              <a:rPr spc="110" dirty="0"/>
              <a:t>  </a:t>
            </a:r>
            <a:r>
              <a:rPr spc="-10" dirty="0"/>
              <a:t>conditions </a:t>
            </a:r>
            <a:r>
              <a:rPr dirty="0"/>
              <a:t>within</a:t>
            </a:r>
            <a:r>
              <a:rPr spc="90" dirty="0"/>
              <a:t>  </a:t>
            </a:r>
            <a:r>
              <a:rPr dirty="0"/>
              <a:t>the</a:t>
            </a:r>
            <a:r>
              <a:rPr spc="90" dirty="0"/>
              <a:t>  </a:t>
            </a:r>
            <a:r>
              <a:rPr dirty="0"/>
              <a:t>manhole,</a:t>
            </a:r>
            <a:r>
              <a:rPr spc="90" dirty="0"/>
              <a:t>  </a:t>
            </a:r>
            <a:r>
              <a:rPr dirty="0"/>
              <a:t>thereby</a:t>
            </a:r>
            <a:r>
              <a:rPr spc="85" dirty="0"/>
              <a:t>  </a:t>
            </a:r>
            <a:r>
              <a:rPr spc="-10" dirty="0"/>
              <a:t>enhancing </a:t>
            </a:r>
            <a:r>
              <a:rPr dirty="0"/>
              <a:t>safety</a:t>
            </a:r>
            <a:r>
              <a:rPr spc="-2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enabling</a:t>
            </a:r>
            <a:r>
              <a:rPr spc="-40" dirty="0"/>
              <a:t> </a:t>
            </a:r>
            <a:r>
              <a:rPr dirty="0"/>
              <a:t>timely</a:t>
            </a:r>
            <a:r>
              <a:rPr spc="5" dirty="0"/>
              <a:t> </a:t>
            </a:r>
            <a:r>
              <a:rPr spc="-10" dirty="0"/>
              <a:t>interventions.</a:t>
            </a:r>
          </a:p>
        </p:txBody>
      </p:sp>
      <p:sp>
        <p:nvSpPr>
          <p:cNvPr id="5" name="object 5"/>
          <p:cNvSpPr/>
          <p:nvPr/>
        </p:nvSpPr>
        <p:spPr>
          <a:xfrm>
            <a:off x="259841" y="991361"/>
            <a:ext cx="8572500" cy="3535679"/>
          </a:xfrm>
          <a:custGeom>
            <a:avLst/>
            <a:gdLst/>
            <a:ahLst/>
            <a:cxnLst/>
            <a:rect l="l" t="t" r="r" b="b"/>
            <a:pathLst>
              <a:path w="8572500" h="3535679">
                <a:moveTo>
                  <a:pt x="0" y="3535679"/>
                </a:moveTo>
                <a:lnTo>
                  <a:pt x="4312920" y="3535679"/>
                </a:lnTo>
                <a:lnTo>
                  <a:pt x="4312920" y="0"/>
                </a:lnTo>
                <a:lnTo>
                  <a:pt x="0" y="0"/>
                </a:lnTo>
                <a:lnTo>
                  <a:pt x="0" y="3535679"/>
                </a:lnTo>
                <a:close/>
              </a:path>
              <a:path w="8572500" h="3535679">
                <a:moveTo>
                  <a:pt x="4526280" y="3535679"/>
                </a:moveTo>
                <a:lnTo>
                  <a:pt x="8572500" y="3535679"/>
                </a:lnTo>
                <a:lnTo>
                  <a:pt x="8572500" y="0"/>
                </a:lnTo>
                <a:lnTo>
                  <a:pt x="4526280" y="0"/>
                </a:lnTo>
                <a:lnTo>
                  <a:pt x="4526280" y="3535679"/>
                </a:lnTo>
                <a:close/>
              </a:path>
            </a:pathLst>
          </a:custGeom>
          <a:ln w="38100">
            <a:solidFill>
              <a:srgbClr val="99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7695" y="-86360"/>
            <a:ext cx="9474200" cy="5452110"/>
            <a:chOff x="-107695" y="-86360"/>
            <a:chExt cx="9474200" cy="5452110"/>
          </a:xfrm>
        </p:grpSpPr>
        <p:sp>
          <p:nvSpPr>
            <p:cNvPr id="3" name="object 3"/>
            <p:cNvSpPr/>
            <p:nvPr/>
          </p:nvSpPr>
          <p:spPr>
            <a:xfrm>
              <a:off x="762" y="0"/>
              <a:ext cx="9143365" cy="5135245"/>
            </a:xfrm>
            <a:custGeom>
              <a:avLst/>
              <a:gdLst/>
              <a:ahLst/>
              <a:cxnLst/>
              <a:rect l="l" t="t" r="r" b="b"/>
              <a:pathLst>
                <a:path w="9143365" h="5135245">
                  <a:moveTo>
                    <a:pt x="9143238" y="186309"/>
                  </a:moveTo>
                  <a:lnTo>
                    <a:pt x="8924925" y="186309"/>
                  </a:lnTo>
                  <a:lnTo>
                    <a:pt x="8924925" y="0"/>
                  </a:lnTo>
                  <a:lnTo>
                    <a:pt x="8905875" y="0"/>
                  </a:lnTo>
                  <a:lnTo>
                    <a:pt x="8905875" y="186309"/>
                  </a:lnTo>
                  <a:lnTo>
                    <a:pt x="0" y="186309"/>
                  </a:lnTo>
                  <a:lnTo>
                    <a:pt x="0" y="205359"/>
                  </a:lnTo>
                  <a:lnTo>
                    <a:pt x="8905875" y="205359"/>
                  </a:lnTo>
                  <a:lnTo>
                    <a:pt x="8905875" y="5135118"/>
                  </a:lnTo>
                  <a:lnTo>
                    <a:pt x="8924925" y="5135118"/>
                  </a:lnTo>
                  <a:lnTo>
                    <a:pt x="8924925" y="205359"/>
                  </a:lnTo>
                  <a:lnTo>
                    <a:pt x="9143238" y="205359"/>
                  </a:lnTo>
                  <a:lnTo>
                    <a:pt x="9143238" y="186309"/>
                  </a:lnTo>
                  <a:close/>
                </a:path>
              </a:pathLst>
            </a:custGeom>
            <a:solidFill>
              <a:srgbClr val="7A7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7484"/>
              <a:ext cx="5567934" cy="47960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804" y="358138"/>
              <a:ext cx="4411980" cy="46634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554" y="135889"/>
              <a:ext cx="4856480" cy="5007610"/>
            </a:xfrm>
            <a:custGeom>
              <a:avLst/>
              <a:gdLst/>
              <a:ahLst/>
              <a:cxnLst/>
              <a:rect l="l" t="t" r="r" b="b"/>
              <a:pathLst>
                <a:path w="4856480" h="5007610">
                  <a:moveTo>
                    <a:pt x="4856480" y="5007610"/>
                  </a:moveTo>
                  <a:lnTo>
                    <a:pt x="4856480" y="0"/>
                  </a:lnTo>
                  <a:lnTo>
                    <a:pt x="0" y="0"/>
                  </a:lnTo>
                  <a:lnTo>
                    <a:pt x="0" y="5007610"/>
                  </a:lnTo>
                </a:path>
              </a:pathLst>
            </a:custGeom>
            <a:ln w="444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0059" y="352082"/>
              <a:ext cx="4853940" cy="47914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5463" y="362710"/>
              <a:ext cx="4128516" cy="46634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33213" y="140462"/>
              <a:ext cx="4511040" cy="5003165"/>
            </a:xfrm>
            <a:custGeom>
              <a:avLst/>
              <a:gdLst/>
              <a:ahLst/>
              <a:cxnLst/>
              <a:rect l="l" t="t" r="r" b="b"/>
              <a:pathLst>
                <a:path w="4511040" h="5003165">
                  <a:moveTo>
                    <a:pt x="4510786" y="0"/>
                  </a:moveTo>
                  <a:lnTo>
                    <a:pt x="0" y="0"/>
                  </a:lnTo>
                  <a:lnTo>
                    <a:pt x="0" y="5003038"/>
                  </a:lnTo>
                </a:path>
              </a:pathLst>
            </a:custGeom>
            <a:ln w="444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901</Words>
  <Application>Microsoft Office PowerPoint</Application>
  <PresentationFormat>On-screen Show (16:9)</PresentationFormat>
  <Paragraphs>119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Carlito</vt:lpstr>
      <vt:lpstr>FreeSans</vt:lpstr>
      <vt:lpstr>Times New Roman</vt:lpstr>
      <vt:lpstr>Trebuchet MS</vt:lpstr>
      <vt:lpstr>Wingdings</vt:lpstr>
      <vt:lpstr>Office Theme</vt:lpstr>
      <vt:lpstr>PowerPoint Presentation</vt:lpstr>
      <vt:lpstr>01</vt:lpstr>
      <vt:lpstr>INTRODUCTION</vt:lpstr>
      <vt:lpstr>COMPONENTS</vt:lpstr>
      <vt:lpstr>PowerPoint Presentation</vt:lpstr>
      <vt:lpstr>LCD Display:</vt:lpstr>
      <vt:lpstr>BLOCK DIAGRAM</vt:lpstr>
      <vt:lpstr>WORKING</vt:lpstr>
      <vt:lpstr>PowerPoint Presentation</vt:lpstr>
      <vt:lpstr>PowerPoint Presentation</vt:lpstr>
      <vt:lpstr>OUTPUTS</vt:lpstr>
      <vt:lpstr>BENEFITS</vt:lpstr>
      <vt:lpstr>APPLICATIONS</vt:lpstr>
      <vt:lpstr>FUTURE ENHANCEMENT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thank you JESUS</dc:creator>
  <cp:lastModifiedBy>V.Reema Rani</cp:lastModifiedBy>
  <cp:revision>1</cp:revision>
  <dcterms:created xsi:type="dcterms:W3CDTF">2024-07-20T15:56:31Z</dcterms:created>
  <dcterms:modified xsi:type="dcterms:W3CDTF">2024-07-20T16:01:16Z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2024-07-20T00:00:00Z</vt:filetime>
  </property>
  <property fmtid="{D5CDD505-2E9C-101B-9397-08002B2CF9AE}" pid="3" name="Producer">
    <vt:lpwstr>3-Heights(TM) PDF Security Shell 4.8.25.2 (http://www.pdf-tools.com)</vt:lpwstr>
  </property>
</Properties>
</file>